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sldIdLst>
    <p:sldId id="256" r:id="rId5"/>
    <p:sldId id="454" r:id="rId6"/>
    <p:sldId id="455" r:id="rId7"/>
    <p:sldId id="456" r:id="rId8"/>
    <p:sldId id="457" r:id="rId9"/>
    <p:sldId id="458" r:id="rId10"/>
    <p:sldId id="459" r:id="rId11"/>
    <p:sldId id="460" r:id="rId12"/>
    <p:sldId id="461" r:id="rId13"/>
    <p:sldId id="462" r:id="rId14"/>
    <p:sldId id="463" r:id="rId15"/>
    <p:sldId id="464" r:id="rId16"/>
    <p:sldId id="465" r:id="rId17"/>
    <p:sldId id="420" r:id="rId18"/>
    <p:sldId id="422" r:id="rId19"/>
    <p:sldId id="423" r:id="rId20"/>
    <p:sldId id="424" r:id="rId21"/>
    <p:sldId id="426" r:id="rId22"/>
    <p:sldId id="442" r:id="rId23"/>
    <p:sldId id="428" r:id="rId24"/>
    <p:sldId id="429" r:id="rId25"/>
    <p:sldId id="430" r:id="rId26"/>
    <p:sldId id="431" r:id="rId27"/>
    <p:sldId id="433" r:id="rId28"/>
    <p:sldId id="434" r:id="rId29"/>
    <p:sldId id="435" r:id="rId30"/>
    <p:sldId id="436" r:id="rId31"/>
    <p:sldId id="438" r:id="rId32"/>
    <p:sldId id="439" r:id="rId33"/>
    <p:sldId id="443" r:id="rId34"/>
    <p:sldId id="440" r:id="rId35"/>
    <p:sldId id="441" r:id="rId36"/>
    <p:sldId id="444" r:id="rId37"/>
    <p:sldId id="445" r:id="rId38"/>
    <p:sldId id="446" r:id="rId39"/>
    <p:sldId id="447" r:id="rId40"/>
    <p:sldId id="448" r:id="rId41"/>
    <p:sldId id="449" r:id="rId42"/>
    <p:sldId id="450" r:id="rId43"/>
    <p:sldId id="451" r:id="rId44"/>
    <p:sldId id="452" r:id="rId45"/>
    <p:sldId id="45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88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13DA71-5E30-4876-A8FA-AA3E7D99BAC8}" v="1" dt="2024-09-17T03:01:09.1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979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olpe, Marco (Dr.)" userId="0efe0849-6393-41e5-9999-a14e332b7f68" providerId="ADAL" clId="{7D13DA71-5E30-4876-A8FA-AA3E7D99BAC8}"/>
    <pc:docChg chg="addSld delSld modSld">
      <pc:chgData name="Volpe, Marco (Dr.)" userId="0efe0849-6393-41e5-9999-a14e332b7f68" providerId="ADAL" clId="{7D13DA71-5E30-4876-A8FA-AA3E7D99BAC8}" dt="2024-09-17T03:11:10.731" v="57" actId="20577"/>
      <pc:docMkLst>
        <pc:docMk/>
      </pc:docMkLst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3968028671" sldId="260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822394568" sldId="261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1297171295" sldId="262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1012052226" sldId="263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1132052506" sldId="270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4258867052" sldId="285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4121980823" sldId="293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2318262938" sldId="303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2013009988" sldId="362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2826306292" sldId="414"/>
        </pc:sldMkLst>
      </pc:sldChg>
      <pc:sldChg chg="del">
        <pc:chgData name="Volpe, Marco (Dr.)" userId="0efe0849-6393-41e5-9999-a14e332b7f68" providerId="ADAL" clId="{7D13DA71-5E30-4876-A8FA-AA3E7D99BAC8}" dt="2024-09-17T03:01:28.063" v="1" actId="47"/>
        <pc:sldMkLst>
          <pc:docMk/>
          <pc:sldMk cId="1437255919" sldId="415"/>
        </pc:sldMkLst>
      </pc:sldChg>
      <pc:sldChg chg="modSp add mod">
        <pc:chgData name="Volpe, Marco (Dr.)" userId="0efe0849-6393-41e5-9999-a14e332b7f68" providerId="ADAL" clId="{7D13DA71-5E30-4876-A8FA-AA3E7D99BAC8}" dt="2024-09-17T03:01:50.869" v="2" actId="5793"/>
        <pc:sldMkLst>
          <pc:docMk/>
          <pc:sldMk cId="1135995359" sldId="454"/>
        </pc:sldMkLst>
        <pc:spChg chg="mod">
          <ac:chgData name="Volpe, Marco (Dr.)" userId="0efe0849-6393-41e5-9999-a14e332b7f68" providerId="ADAL" clId="{7D13DA71-5E30-4876-A8FA-AA3E7D99BAC8}" dt="2024-09-17T03:01:50.869" v="2" actId="5793"/>
          <ac:spMkLst>
            <pc:docMk/>
            <pc:sldMk cId="1135995359" sldId="454"/>
            <ac:spMk id="3" creationId="{C5B23B2B-F929-C42B-9E70-37AFB591F4D4}"/>
          </ac:spMkLst>
        </pc:spChg>
      </pc:sldChg>
      <pc:sldChg chg="add">
        <pc:chgData name="Volpe, Marco (Dr.)" userId="0efe0849-6393-41e5-9999-a14e332b7f68" providerId="ADAL" clId="{7D13DA71-5E30-4876-A8FA-AA3E7D99BAC8}" dt="2024-09-17T03:01:09.128" v="0"/>
        <pc:sldMkLst>
          <pc:docMk/>
          <pc:sldMk cId="1796154353" sldId="455"/>
        </pc:sldMkLst>
      </pc:sldChg>
      <pc:sldChg chg="add">
        <pc:chgData name="Volpe, Marco (Dr.)" userId="0efe0849-6393-41e5-9999-a14e332b7f68" providerId="ADAL" clId="{7D13DA71-5E30-4876-A8FA-AA3E7D99BAC8}" dt="2024-09-17T03:01:09.128" v="0"/>
        <pc:sldMkLst>
          <pc:docMk/>
          <pc:sldMk cId="1402499247" sldId="456"/>
        </pc:sldMkLst>
      </pc:sldChg>
      <pc:sldChg chg="add">
        <pc:chgData name="Volpe, Marco (Dr.)" userId="0efe0849-6393-41e5-9999-a14e332b7f68" providerId="ADAL" clId="{7D13DA71-5E30-4876-A8FA-AA3E7D99BAC8}" dt="2024-09-17T03:01:09.128" v="0"/>
        <pc:sldMkLst>
          <pc:docMk/>
          <pc:sldMk cId="2183360253" sldId="457"/>
        </pc:sldMkLst>
      </pc:sldChg>
      <pc:sldChg chg="add">
        <pc:chgData name="Volpe, Marco (Dr.)" userId="0efe0849-6393-41e5-9999-a14e332b7f68" providerId="ADAL" clId="{7D13DA71-5E30-4876-A8FA-AA3E7D99BAC8}" dt="2024-09-17T03:01:09.128" v="0"/>
        <pc:sldMkLst>
          <pc:docMk/>
          <pc:sldMk cId="3462806379" sldId="458"/>
        </pc:sldMkLst>
      </pc:sldChg>
      <pc:sldChg chg="add">
        <pc:chgData name="Volpe, Marco (Dr.)" userId="0efe0849-6393-41e5-9999-a14e332b7f68" providerId="ADAL" clId="{7D13DA71-5E30-4876-A8FA-AA3E7D99BAC8}" dt="2024-09-17T03:01:09.128" v="0"/>
        <pc:sldMkLst>
          <pc:docMk/>
          <pc:sldMk cId="323063031" sldId="459"/>
        </pc:sldMkLst>
      </pc:sldChg>
      <pc:sldChg chg="add">
        <pc:chgData name="Volpe, Marco (Dr.)" userId="0efe0849-6393-41e5-9999-a14e332b7f68" providerId="ADAL" clId="{7D13DA71-5E30-4876-A8FA-AA3E7D99BAC8}" dt="2024-09-17T03:01:09.128" v="0"/>
        <pc:sldMkLst>
          <pc:docMk/>
          <pc:sldMk cId="3609153283" sldId="460"/>
        </pc:sldMkLst>
      </pc:sldChg>
      <pc:sldChg chg="modSp add mod">
        <pc:chgData name="Volpe, Marco (Dr.)" userId="0efe0849-6393-41e5-9999-a14e332b7f68" providerId="ADAL" clId="{7D13DA71-5E30-4876-A8FA-AA3E7D99BAC8}" dt="2024-09-17T03:10:03.141" v="35" actId="20577"/>
        <pc:sldMkLst>
          <pc:docMk/>
          <pc:sldMk cId="338867253" sldId="461"/>
        </pc:sldMkLst>
        <pc:spChg chg="mod">
          <ac:chgData name="Volpe, Marco (Dr.)" userId="0efe0849-6393-41e5-9999-a14e332b7f68" providerId="ADAL" clId="{7D13DA71-5E30-4876-A8FA-AA3E7D99BAC8}" dt="2024-09-17T03:10:03.141" v="35" actId="20577"/>
          <ac:spMkLst>
            <pc:docMk/>
            <pc:sldMk cId="338867253" sldId="461"/>
            <ac:spMk id="2" creationId="{9940C270-CDF8-5219-9EF0-A7A73E91952E}"/>
          </ac:spMkLst>
        </pc:spChg>
      </pc:sldChg>
      <pc:sldChg chg="modSp add mod">
        <pc:chgData name="Volpe, Marco (Dr.)" userId="0efe0849-6393-41e5-9999-a14e332b7f68" providerId="ADAL" clId="{7D13DA71-5E30-4876-A8FA-AA3E7D99BAC8}" dt="2024-09-17T03:10:28.209" v="49" actId="20577"/>
        <pc:sldMkLst>
          <pc:docMk/>
          <pc:sldMk cId="2782390738" sldId="462"/>
        </pc:sldMkLst>
        <pc:spChg chg="mod">
          <ac:chgData name="Volpe, Marco (Dr.)" userId="0efe0849-6393-41e5-9999-a14e332b7f68" providerId="ADAL" clId="{7D13DA71-5E30-4876-A8FA-AA3E7D99BAC8}" dt="2024-09-17T03:10:28.209" v="49" actId="20577"/>
          <ac:spMkLst>
            <pc:docMk/>
            <pc:sldMk cId="2782390738" sldId="462"/>
            <ac:spMk id="2" creationId="{25EFE9A3-D516-9A03-A888-DAB7630328DB}"/>
          </ac:spMkLst>
        </pc:spChg>
      </pc:sldChg>
      <pc:sldChg chg="modSp add mod">
        <pc:chgData name="Volpe, Marco (Dr.)" userId="0efe0849-6393-41e5-9999-a14e332b7f68" providerId="ADAL" clId="{7D13DA71-5E30-4876-A8FA-AA3E7D99BAC8}" dt="2024-09-17T03:11:10.731" v="57" actId="20577"/>
        <pc:sldMkLst>
          <pc:docMk/>
          <pc:sldMk cId="3199390117" sldId="463"/>
        </pc:sldMkLst>
        <pc:spChg chg="mod">
          <ac:chgData name="Volpe, Marco (Dr.)" userId="0efe0849-6393-41e5-9999-a14e332b7f68" providerId="ADAL" clId="{7D13DA71-5E30-4876-A8FA-AA3E7D99BAC8}" dt="2024-09-17T03:11:10.731" v="57" actId="20577"/>
          <ac:spMkLst>
            <pc:docMk/>
            <pc:sldMk cId="3199390117" sldId="463"/>
            <ac:spMk id="2" creationId="{26557C09-D8C8-B424-5091-D5310218DAF4}"/>
          </ac:spMkLst>
        </pc:spChg>
      </pc:sldChg>
      <pc:sldChg chg="add">
        <pc:chgData name="Volpe, Marco (Dr.)" userId="0efe0849-6393-41e5-9999-a14e332b7f68" providerId="ADAL" clId="{7D13DA71-5E30-4876-A8FA-AA3E7D99BAC8}" dt="2024-09-17T03:01:09.128" v="0"/>
        <pc:sldMkLst>
          <pc:docMk/>
          <pc:sldMk cId="3440068762" sldId="464"/>
        </pc:sldMkLst>
      </pc:sldChg>
      <pc:sldChg chg="add">
        <pc:chgData name="Volpe, Marco (Dr.)" userId="0efe0849-6393-41e5-9999-a14e332b7f68" providerId="ADAL" clId="{7D13DA71-5E30-4876-A8FA-AA3E7D99BAC8}" dt="2024-09-17T03:01:09.128" v="0"/>
        <pc:sldMkLst>
          <pc:docMk/>
          <pc:sldMk cId="3027398385" sldId="4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DD571-E22F-4A38-B450-8CCBD829A548}" type="datetimeFigureOut">
              <a:rPr lang="en-US"/>
              <a:t>9/17/2024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C2C40-CB1C-4820-9151-EC51EC2E7E0F}" type="slidenum">
              <a:rPr 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5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0974584-F7C5-6440-926F-F6A9781D6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310" y="2484470"/>
            <a:ext cx="7552916" cy="213056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University of Leicester logo">
            <a:extLst>
              <a:ext uri="{FF2B5EF4-FFF2-40B4-BE49-F238E27FC236}">
                <a16:creationId xmlns:a16="http://schemas.microsoft.com/office/drawing/2014/main" id="{5B8E42A4-4471-4B37-801E-AFF997606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04309" y="256181"/>
            <a:ext cx="2248531" cy="60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201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7523E-938F-438E-ACC4-357650D6A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C72DA9-4F67-4E76-B94A-2A066F0CC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3" indent="0">
              <a:buNone/>
              <a:defRPr sz="2000"/>
            </a:lvl5pPr>
            <a:lvl6pPr marL="2285978" indent="0">
              <a:buNone/>
              <a:defRPr sz="2000"/>
            </a:lvl6pPr>
            <a:lvl7pPr marL="2743174" indent="0">
              <a:buNone/>
              <a:defRPr sz="2000"/>
            </a:lvl7pPr>
            <a:lvl8pPr marL="3200370" indent="0">
              <a:buNone/>
              <a:defRPr sz="2000"/>
            </a:lvl8pPr>
            <a:lvl9pPr marL="365756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2FDD4-868B-425C-9784-E80DB7C015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853192-BC34-458B-84D8-10413109E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140DD-DF78-4ACA-994A-2C80E820B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55A00-460B-4060-8FC4-6AE015CD0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8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89423-CD2E-4FE4-A0A5-BF1DF9A8B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721021-E600-4985-9CB7-C91662580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F65E1-9312-40C9-B537-2EF2373A3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7D5D2-711E-4128-B02F-A2F5F3B7B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A264A-3B0E-4789-8D33-E3B8BB427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668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5CD398-88C4-4D5A-B800-6698210896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0AE657-6D14-4EC6-AF23-3733CA7EC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13624-5ED1-471D-B870-97A86379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089F5-C44A-423E-A411-0170507EB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2F323-E5A0-4612-B41A-6BBC2FFFE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236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434C-D6BA-BE16-2903-E59D72B9D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EAC241-26FB-3E97-87B5-0C426DBEC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E7154-3160-997B-3911-498DBBB71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9BD11-6F24-4FE6-A367-5FB0A086160E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2C05D-027D-1362-4807-59AC9BE9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D8C44-625C-0BDF-8ACC-7481552D1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C396-1131-4223-972A-0F56C40EE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304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171F9-78C1-7AB8-EE7A-ED246B405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6B20FF-224D-3144-EDBA-8A4357D00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162F26-1AB3-A56C-BA5E-3B34F8BD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89BD11-6F24-4FE6-A367-5FB0A086160E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0B207-E850-AFE4-1B3F-BD87873AD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9AEB0-A065-92DF-0E7B-4B43991CB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6C396-1131-4223-972A-0F56C40EE3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962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2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2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2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119104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217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2A72F24-C2F4-A848-9526-6DDE3032300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743202" y="3611273"/>
            <a:ext cx="8699500" cy="707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lang="en-US" sz="2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defRPr lang="en-US" sz="2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defRPr lang="en-US" sz="2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00000"/>
              </a:lnSpc>
              <a:defRPr lang="en-US" sz="2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00000"/>
              </a:lnSpc>
              <a:defRPr lang="en-US"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2707C4E-5419-8141-80B3-E4B112655C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D362EF-E079-514F-814C-6085176CA7AD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2AC75DAD-32BC-CC41-8DF4-9E68DB31C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953" y="2845682"/>
            <a:ext cx="6991998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545B5CA-00AC-4454-95D3-3D8BF2C5B916}"/>
              </a:ext>
            </a:extLst>
          </p:cNvPr>
          <p:cNvCxnSpPr>
            <a:cxnSpLocks/>
          </p:cNvCxnSpPr>
          <p:nvPr userDrawn="1"/>
        </p:nvCxnSpPr>
        <p:spPr>
          <a:xfrm>
            <a:off x="533400" y="5866623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77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0EAB2A1-27FC-7D46-BBF1-72410CED554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596" y="2560320"/>
            <a:ext cx="94457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70A3AA-4210-FB4E-9790-9D6891AFF655}"/>
              </a:ext>
            </a:extLst>
          </p:cNvPr>
          <p:cNvCxnSpPr>
            <a:cxnSpLocks/>
          </p:cNvCxnSpPr>
          <p:nvPr userDrawn="1"/>
        </p:nvCxnSpPr>
        <p:spPr>
          <a:xfrm>
            <a:off x="533400" y="1104900"/>
            <a:ext cx="11119104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28B6F196-1924-E341-B33B-77AEF4A87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9146972" cy="6400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86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BE2BF-67D0-421C-B0EA-C2FDA38E9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D459D-4DBB-4B08-B28E-38CB294598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D5826-9D5D-45F7-9039-C95938735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C35230-6E6B-4AE2-A238-476A2293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C195B-3566-4F5A-8A17-C0D96E0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A64FFA-F5D7-4974-90D5-37C1E4F5D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3013-51BB-4A17-B3BD-969427C6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65D238-163E-4CA0-8D72-013A528AF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4BFD3-F57E-442B-B0D6-44B28B98AB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6C678E-A9F6-402F-AB68-0001BA3C23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4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3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4" indent="0">
              <a:buNone/>
              <a:defRPr sz="1600" b="1"/>
            </a:lvl7pPr>
            <a:lvl8pPr marL="3200370" indent="0">
              <a:buNone/>
              <a:defRPr sz="1600" b="1"/>
            </a:lvl8pPr>
            <a:lvl9pPr marL="365756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C1CE1F-0133-4A8E-9510-3927C275A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812791-1A66-47A2-B8AB-CF2C8494C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33D370-BE25-4CF9-8D18-A8B0D628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F9EFB-2082-4B18-8532-2E058DF98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23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A482C-C319-43FD-93FF-980D21E2E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3A496-9194-4AF3-A700-304E648B3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3CEB3-10DB-4C6B-B786-6EA61FEA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844B-2D32-4E86-8B10-61DBDBE59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42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21782B-EB6A-4988-856E-D6637A15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005B5-4499-443A-AEC7-4504692A5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E9E49-7000-42FC-9389-8FC847AA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66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EFE04-76D2-4EE9-82B4-6CF8BDAEF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215A4-C64A-4FDE-8E67-809F9ECFC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899654-FEE0-4F7C-9F7E-E61364191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1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96" indent="0">
              <a:buNone/>
              <a:defRPr sz="1400"/>
            </a:lvl2pPr>
            <a:lvl3pPr marL="914391" indent="0">
              <a:buNone/>
              <a:defRPr sz="1200"/>
            </a:lvl3pPr>
            <a:lvl4pPr marL="1371587" indent="0">
              <a:buNone/>
              <a:defRPr sz="1000"/>
            </a:lvl4pPr>
            <a:lvl5pPr marL="1828783" indent="0">
              <a:buNone/>
              <a:defRPr sz="1000"/>
            </a:lvl5pPr>
            <a:lvl6pPr marL="2285978" indent="0">
              <a:buNone/>
              <a:defRPr sz="1000"/>
            </a:lvl6pPr>
            <a:lvl7pPr marL="2743174" indent="0">
              <a:buNone/>
              <a:defRPr sz="1000"/>
            </a:lvl7pPr>
            <a:lvl8pPr marL="3200370" indent="0">
              <a:buNone/>
              <a:defRPr sz="1000"/>
            </a:lvl8pPr>
            <a:lvl9pPr marL="3657565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672D7-560C-46F5-B38A-5864AF61B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E2F8D-62B3-48AF-BAF5-944399905ED0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333971-AB39-461C-BCDD-6F82E9DF4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7803C-62B5-41B0-9BE1-73F06662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3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38DD69-FB8A-4188-BFE4-CBF509E5E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815C50-137C-4155-8543-556E7E213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6A1DE-66DD-40F1-896C-01B693106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3E2F8D-62B3-48AF-BAF5-944399905ED0}" type="datetimeFigureOut">
              <a:rPr lang="en-US" smtClean="0"/>
              <a:t>9/17/2024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912B1-2F8B-49C2-9253-FDAAEF5D94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3CF23-BB91-472C-8560-11C5F5282E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4216D-285E-4743-ADC0-F517FFC766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15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  <p:sldLayoutId id="2147483663" r:id="rId14"/>
  </p:sldLayoutIdLst>
  <p:txStyles>
    <p:titleStyle>
      <a:lvl1pPr algn="l" defTabSz="914391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1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9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6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2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7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4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turnitin.com/ai-writing-detection.htm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www.degruyter.com/document/doi/10.1515/opis-2022-0158/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303.11156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marginaliant/a-third-of-my-online-college-students-are-ai-powered-spambots-now-what-91c6e34b5d11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nm6.github.io/mh15/" TargetMode="External"/><Relationship Id="rId4" Type="http://schemas.openxmlformats.org/officeDocument/2006/relationships/hyperlink" Target="https://www.cultureleicestershire.co.uk/exhibitions/harborough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H2TptGgPQhA?feature=oembe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cnbc.com/2024/06/11/ai-is-getting-very-popular-among-students-and-teachers-very-quickly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heygen.com/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hanmigo.ai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epi.ac.uk/2024/02/01/new-hepi-policy-note-finds-more-than-half-of-students-have-used-generative-ai-for-help-on-assessments-but-only-5-likely-to-be-using-ai-to-cheat/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ciencedirect.com/science/article/pii/S2666920X24000109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7.08853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AF10-967A-2CF6-8A28-67C6D78E7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031" y="1988289"/>
            <a:ext cx="10515600" cy="1669312"/>
          </a:xfrm>
        </p:spPr>
        <p:txBody>
          <a:bodyPr>
            <a:normAutofit/>
          </a:bodyPr>
          <a:lstStyle/>
          <a:p>
            <a:r>
              <a:rPr lang="en-GB" dirty="0"/>
              <a:t>Teaching with AI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BD05C5-A9E7-171F-0ED0-7522DAE18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9323" y="4763023"/>
            <a:ext cx="10515600" cy="1500187"/>
          </a:xfrm>
        </p:spPr>
        <p:txBody>
          <a:bodyPr/>
          <a:lstStyle/>
          <a:p>
            <a:endParaRPr lang="pt-BR" dirty="0"/>
          </a:p>
          <a:p>
            <a:endParaRPr lang="pt-BR" dirty="0"/>
          </a:p>
          <a:p>
            <a:r>
              <a:rPr lang="pt-BR" dirty="0"/>
              <a:t>Fabrício Góes / Marco Volpe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DCA19-E6B1-1918-0D4F-7100C1D99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08"/>
            <a:ext cx="6535062" cy="895475"/>
          </a:xfrm>
          <a:prstGeom prst="rect">
            <a:avLst/>
          </a:prstGeom>
        </p:spPr>
      </p:pic>
      <p:sp>
        <p:nvSpPr>
          <p:cNvPr id="3" name="Subtitle 4">
            <a:extLst>
              <a:ext uri="{FF2B5EF4-FFF2-40B4-BE49-F238E27FC236}">
                <a16:creationId xmlns:a16="http://schemas.microsoft.com/office/drawing/2014/main" id="{01802A2A-9A72-24F5-80CF-34ADDE099BF6}"/>
              </a:ext>
            </a:extLst>
          </p:cNvPr>
          <p:cNvSpPr txBox="1">
            <a:spLocks/>
          </p:cNvSpPr>
          <p:nvPr/>
        </p:nvSpPr>
        <p:spPr>
          <a:xfrm>
            <a:off x="1139323" y="3691277"/>
            <a:ext cx="6607956" cy="12080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8" indent="-228598" algn="l" defTabSz="914391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9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9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5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80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6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72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7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63" indent="-228598" algn="l" defTabSz="914391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Experience and future directions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5EA128-E57E-70F6-7E6F-19A09A9725EE}"/>
              </a:ext>
            </a:extLst>
          </p:cNvPr>
          <p:cNvCxnSpPr>
            <a:cxnSpLocks/>
          </p:cNvCxnSpPr>
          <p:nvPr/>
        </p:nvCxnSpPr>
        <p:spPr>
          <a:xfrm>
            <a:off x="1087031" y="3647554"/>
            <a:ext cx="861967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029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8B5D971-22C9-E2C0-B017-EC5306383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136" y="2160842"/>
            <a:ext cx="9898912" cy="38521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E5FE48F-D02F-96FF-4D69-615175FF368A}"/>
              </a:ext>
            </a:extLst>
          </p:cNvPr>
          <p:cNvSpPr/>
          <p:nvPr/>
        </p:nvSpPr>
        <p:spPr>
          <a:xfrm>
            <a:off x="5138938" y="4046761"/>
            <a:ext cx="5693904" cy="378690"/>
          </a:xfrm>
          <a:prstGeom prst="rect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50D3E-7465-173C-F055-E2E582B0DCBC}"/>
              </a:ext>
            </a:extLst>
          </p:cNvPr>
          <p:cNvSpPr txBox="1"/>
          <p:nvPr/>
        </p:nvSpPr>
        <p:spPr>
          <a:xfrm>
            <a:off x="6970207" y="6058059"/>
            <a:ext cx="52217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3"/>
              </a:rPr>
              <a:t>https://help.turnitin.com/ai-writing-detection.htm</a:t>
            </a:r>
            <a:endParaRPr lang="en-GB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6ADF5-2FE2-2EA1-092A-D7EE3C4AFD0F}"/>
              </a:ext>
            </a:extLst>
          </p:cNvPr>
          <p:cNvSpPr txBox="1"/>
          <p:nvPr/>
        </p:nvSpPr>
        <p:spPr>
          <a:xfrm>
            <a:off x="4887722" y="6376501"/>
            <a:ext cx="79318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4"/>
              </a:rPr>
              <a:t>https://www.degruyter.com/document/doi/10.1515/opis-2022-0158/html</a:t>
            </a:r>
            <a:endParaRPr lang="en-GB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FE9A3-D516-9A03-A888-DAB763032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Can Turnitin detect AI?</a:t>
            </a:r>
            <a:endParaRPr lang="en-GB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98D82-787A-E608-2051-90EFEF377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52" y="1690341"/>
            <a:ext cx="3643365" cy="94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9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B9726C-D58A-950F-1535-DAC05AEA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72289"/>
            <a:ext cx="10515600" cy="18368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5C701C-AA37-C57F-B383-91D21ED25704}"/>
              </a:ext>
            </a:extLst>
          </p:cNvPr>
          <p:cNvSpPr/>
          <p:nvPr/>
        </p:nvSpPr>
        <p:spPr>
          <a:xfrm>
            <a:off x="1996751" y="3986893"/>
            <a:ext cx="5816339" cy="452105"/>
          </a:xfrm>
          <a:prstGeom prst="rect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82F644-4DD5-BCD1-DE15-6CDB8AACEE13}"/>
              </a:ext>
            </a:extLst>
          </p:cNvPr>
          <p:cNvSpPr txBox="1"/>
          <p:nvPr/>
        </p:nvSpPr>
        <p:spPr>
          <a:xfrm>
            <a:off x="8189795" y="5972375"/>
            <a:ext cx="3707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https://arxiv.org/abs/2303.11156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DF98C6-D444-F581-4FBE-909092BFC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596" y="1938442"/>
            <a:ext cx="10498015" cy="1267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557C09-D8C8-B424-5091-D5310218D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Breaking </a:t>
            </a:r>
            <a:r>
              <a:rPr lang="pt-BR" sz="3600"/>
              <a:t>AI text detection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199390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151D0-D87D-6122-5F76-6FC346F6AB4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76" y="1647975"/>
            <a:ext cx="11373174" cy="4809895"/>
          </a:xfrm>
        </p:spPr>
        <p:txBody>
          <a:bodyPr>
            <a:normAutofit fontScale="92500"/>
          </a:bodyPr>
          <a:lstStyle/>
          <a:p>
            <a:r>
              <a:rPr lang="pt-BR" sz="2000" b="1" dirty="0"/>
              <a:t>Advanced technology </a:t>
            </a:r>
            <a:r>
              <a:rPr lang="pt-BR" sz="2000" dirty="0"/>
              <a:t>– </a:t>
            </a:r>
            <a:r>
              <a:rPr lang="en-GB" sz="2000" dirty="0"/>
              <a:t>AI-generated text can be highly sophisticated and human-like.</a:t>
            </a:r>
            <a:endParaRPr lang="pt-BR" sz="2000" b="1" dirty="0"/>
          </a:p>
          <a:p>
            <a:endParaRPr lang="pt-BR" sz="2000" b="1" dirty="0"/>
          </a:p>
          <a:p>
            <a:r>
              <a:rPr lang="pt-BR" sz="2000" b="1" dirty="0"/>
              <a:t>Evolving technology</a:t>
            </a:r>
            <a:r>
              <a:rPr lang="pt-BR" sz="2000" dirty="0"/>
              <a:t> – </a:t>
            </a:r>
            <a:r>
              <a:rPr lang="en-GB" sz="2000" dirty="0"/>
              <a:t>AI models continuously evolve, keeping detection methods playing catch-up.</a:t>
            </a:r>
          </a:p>
          <a:p>
            <a:endParaRPr lang="pt-BR" sz="2000" dirty="0"/>
          </a:p>
          <a:p>
            <a:r>
              <a:rPr lang="pt-BR" sz="2000" b="1" dirty="0"/>
              <a:t>Diversity of models</a:t>
            </a:r>
            <a:r>
              <a:rPr lang="pt-BR" sz="2000" dirty="0"/>
              <a:t> – There are several LLMs around and they have all been trained on different data.</a:t>
            </a:r>
          </a:p>
          <a:p>
            <a:endParaRPr lang="pt-BR" sz="2000" dirty="0"/>
          </a:p>
          <a:p>
            <a:r>
              <a:rPr lang="en-GB" sz="2000" b="1" dirty="0"/>
              <a:t>Context/Style Shifting</a:t>
            </a:r>
            <a:r>
              <a:rPr lang="en-GB" sz="2000" dirty="0"/>
              <a:t> </a:t>
            </a:r>
            <a:r>
              <a:rPr lang="pt-BR" sz="2000" dirty="0"/>
              <a:t>–</a:t>
            </a:r>
            <a:r>
              <a:rPr lang="pt-BR" sz="2000" b="1" dirty="0"/>
              <a:t> </a:t>
            </a:r>
            <a:r>
              <a:rPr lang="en-GB" sz="2000" dirty="0"/>
              <a:t>AI can adapt to various styles and contexts, making detection harder.</a:t>
            </a:r>
            <a:endParaRPr lang="pt-BR" sz="2000" dirty="0"/>
          </a:p>
          <a:p>
            <a:endParaRPr lang="pt-BR" sz="2000" b="1" dirty="0"/>
          </a:p>
          <a:p>
            <a:r>
              <a:rPr lang="pt-BR" sz="2000" b="1" dirty="0"/>
              <a:t>Mixed authorship </a:t>
            </a:r>
            <a:r>
              <a:rPr lang="pt-BR" sz="2000" dirty="0"/>
              <a:t>–</a:t>
            </a:r>
            <a:r>
              <a:rPr lang="pt-BR" sz="2000" b="1" dirty="0"/>
              <a:t> </a:t>
            </a:r>
            <a:r>
              <a:rPr lang="en-GB" sz="2000" dirty="0"/>
              <a:t>Texts can combine AI-generated and human content</a:t>
            </a:r>
            <a:r>
              <a:rPr lang="pt-BR" sz="2000" dirty="0"/>
              <a:t> (even small tweaks).</a:t>
            </a:r>
          </a:p>
          <a:p>
            <a:endParaRPr lang="en-GB" sz="2000" dirty="0"/>
          </a:p>
          <a:p>
            <a:endParaRPr lang="pt-BR" sz="2000" dirty="0"/>
          </a:p>
          <a:p>
            <a:pPr marL="0" indent="0">
              <a:buNone/>
            </a:pPr>
            <a:r>
              <a:rPr lang="pt-BR" sz="2000" i="1" dirty="0"/>
              <a:t>Automated AI text detection is not 100% reliable </a:t>
            </a:r>
            <a:r>
              <a:rPr lang="pt-BR" sz="2000" dirty="0"/>
              <a:t>–</a:t>
            </a:r>
            <a:r>
              <a:rPr lang="pt-BR" sz="2000" i="1" dirty="0"/>
              <a:t> it would require human revision, which is also unreliable.</a:t>
            </a:r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A7E4D8-0E9A-DBC8-37BE-F3441CD23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AI Text Detection is a Hard Problem	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44006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38047BE-178F-0E9C-F11C-11E2403EF0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175982" y="5015872"/>
            <a:ext cx="4620270" cy="10955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E662719-8385-BB45-9782-0A7E8631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Can teachers spot AI students?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32EA7E-AA14-C291-3F34-607ACC8B14CA}"/>
              </a:ext>
            </a:extLst>
          </p:cNvPr>
          <p:cNvSpPr txBox="1"/>
          <p:nvPr/>
        </p:nvSpPr>
        <p:spPr>
          <a:xfrm>
            <a:off x="1280652" y="6428280"/>
            <a:ext cx="10515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>
                <a:hlinkClick r:id="rId3"/>
              </a:rPr>
              <a:t>https://medium.com/@marginaliant/a-third-of-my-online-college-students-are-ai-powered-spambots-now-what-91c6e34b5d11</a:t>
            </a:r>
            <a:endParaRPr lang="en-GB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9721E3-7293-F4A9-A1C2-91F222284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88" y="1380606"/>
            <a:ext cx="8231372" cy="2920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362E10-4549-9BDD-AAC8-F855B2F1B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61" y="4327453"/>
            <a:ext cx="6304433" cy="178394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E33AF7A-6436-CD6A-7630-0AAFF828EB3A}"/>
              </a:ext>
            </a:extLst>
          </p:cNvPr>
          <p:cNvSpPr/>
          <p:nvPr/>
        </p:nvSpPr>
        <p:spPr>
          <a:xfrm>
            <a:off x="684788" y="3148703"/>
            <a:ext cx="7834636" cy="1152011"/>
          </a:xfrm>
          <a:prstGeom prst="rect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98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AF10-967A-2CF6-8A28-67C6D78E7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18" y="1919804"/>
            <a:ext cx="9959163" cy="2387600"/>
          </a:xfrm>
        </p:spPr>
        <p:txBody>
          <a:bodyPr>
            <a:normAutofit/>
          </a:bodyPr>
          <a:lstStyle/>
          <a:p>
            <a:r>
              <a:rPr lang="en-GB" dirty="0"/>
              <a:t>Experience using AI on </a:t>
            </a:r>
            <a:br>
              <a:rPr lang="en-GB" dirty="0"/>
            </a:br>
            <a:r>
              <a:rPr lang="en-GB" dirty="0"/>
              <a:t>BSc in Creative Computing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FFE93-692E-064B-92A6-2C40C383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5062" cy="8954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DF0395-0EEF-74A3-E172-FE0E22EE6D0C}"/>
              </a:ext>
            </a:extLst>
          </p:cNvPr>
          <p:cNvCxnSpPr>
            <a:cxnSpLocks/>
          </p:cNvCxnSpPr>
          <p:nvPr/>
        </p:nvCxnSpPr>
        <p:spPr>
          <a:xfrm>
            <a:off x="1703719" y="4360567"/>
            <a:ext cx="861967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58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B6EFA-7A18-6C8D-A8D0-19B2DBFC55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030" y="1440179"/>
            <a:ext cx="11064815" cy="4987211"/>
          </a:xfrm>
        </p:spPr>
        <p:txBody>
          <a:bodyPr>
            <a:normAutofit/>
          </a:bodyPr>
          <a:lstStyle/>
          <a:p>
            <a:r>
              <a:rPr lang="pt-BR" sz="2200" dirty="0"/>
              <a:t>It is a multi-disciplinary and inclusive course on Applied Computing, where students learn how to develop applications such as games, interactive attractions, virtual reality experiences etc.</a:t>
            </a:r>
          </a:p>
          <a:p>
            <a:endParaRPr lang="pt-BR" sz="2200" dirty="0"/>
          </a:p>
          <a:p>
            <a:r>
              <a:rPr lang="pt-BR" sz="2200" dirty="0"/>
              <a:t>Students develop programming skills but their interest usually lies in the humanities and arts.</a:t>
            </a:r>
          </a:p>
          <a:p>
            <a:endParaRPr lang="pt-BR" sz="2200" dirty="0"/>
          </a:p>
          <a:p>
            <a:r>
              <a:rPr lang="pt-BR" sz="2200" dirty="0"/>
              <a:t>Students also attend to modules in other departments and we are eager to also welcome students from other departments to attend our modules.</a:t>
            </a:r>
          </a:p>
          <a:p>
            <a:endParaRPr lang="pt-BR" sz="2200" dirty="0"/>
          </a:p>
          <a:p>
            <a:r>
              <a:rPr lang="pt-BR" sz="2200" dirty="0"/>
              <a:t>We’ve been embeding AI in our modules for the last 3 years, even before ChatGPT was released.</a:t>
            </a:r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  <a:p>
            <a:endParaRPr lang="pt-BR" sz="2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73B1D3-D58A-0F6E-C559-9386800FF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What is the BSc in Creative Computing?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25138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B1D3-D58A-0F6E-C559-9386800FF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30609"/>
            <a:ext cx="11161346" cy="640080"/>
          </a:xfrm>
        </p:spPr>
        <p:txBody>
          <a:bodyPr>
            <a:normAutofit fontScale="90000"/>
          </a:bodyPr>
          <a:lstStyle/>
          <a:p>
            <a:r>
              <a:rPr lang="pt-BR" sz="3600" dirty="0"/>
              <a:t>Welland Park Experience (Market Harborough Museum)</a:t>
            </a:r>
            <a:endParaRPr lang="en-GB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FBD82D-E99B-A3D4-96CC-A45911BE99D5}"/>
              </a:ext>
            </a:extLst>
          </p:cNvPr>
          <p:cNvSpPr txBox="1"/>
          <p:nvPr/>
        </p:nvSpPr>
        <p:spPr>
          <a:xfrm>
            <a:off x="3047163" y="3246846"/>
            <a:ext cx="6094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B8C272-10AD-4BC0-66CD-98601855D5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70" r="11902"/>
          <a:stretch/>
        </p:blipFill>
        <p:spPr>
          <a:xfrm>
            <a:off x="2017520" y="1334340"/>
            <a:ext cx="7646168" cy="48379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56EB68-D1A4-BA88-822F-2E6C6F6CE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888" y="3076024"/>
            <a:ext cx="1419957" cy="14199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64AF21-4672-A95F-D398-C00E85CE976D}"/>
              </a:ext>
            </a:extLst>
          </p:cNvPr>
          <p:cNvSpPr/>
          <p:nvPr/>
        </p:nvSpPr>
        <p:spPr>
          <a:xfrm>
            <a:off x="2301228" y="6135003"/>
            <a:ext cx="673019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hlinkClick r:id="rId4"/>
              </a:rPr>
              <a:t>https://www.cultureleicestershire.co.uk/exhibitions/harborough/</a:t>
            </a:r>
            <a:endParaRPr lang="en-GB" sz="1600" dirty="0"/>
          </a:p>
          <a:p>
            <a:pPr algn="ctr"/>
            <a:r>
              <a:rPr lang="en-GB" sz="1600" dirty="0">
                <a:hlinkClick r:id="rId5"/>
              </a:rPr>
              <a:t>https://tnm6.github.io/mh15/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173420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6EB0BD-CD9D-BDBC-6F6F-C61C92ED2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0367526" cy="640080"/>
          </a:xfrm>
        </p:spPr>
        <p:txBody>
          <a:bodyPr>
            <a:normAutofit/>
          </a:bodyPr>
          <a:lstStyle/>
          <a:p>
            <a:r>
              <a:rPr lang="en-GB" sz="3600" dirty="0"/>
              <a:t>The Disappearance of Dr Winston (AI RPG Game)</a:t>
            </a:r>
          </a:p>
        </p:txBody>
      </p:sp>
      <p:pic>
        <p:nvPicPr>
          <p:cNvPr id="2" name="Online Media 1" title="The Disappearance of Dr Winston - Short Project Overview">
            <a:hlinkClick r:id="" action="ppaction://media"/>
            <a:extLst>
              <a:ext uri="{FF2B5EF4-FFF2-40B4-BE49-F238E27FC236}">
                <a16:creationId xmlns:a16="http://schemas.microsoft.com/office/drawing/2014/main" id="{B5C00351-4E92-69F1-1BFB-45844F3C3BB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40634" y="1358303"/>
            <a:ext cx="8747702" cy="49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5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4719236"/>
          </a:xfrm>
        </p:spPr>
        <p:txBody>
          <a:bodyPr>
            <a:normAutofit fontScale="92500"/>
          </a:bodyPr>
          <a:lstStyle/>
          <a:p>
            <a:r>
              <a:rPr lang="en-GB" b="1" dirty="0"/>
              <a:t>Creativity and Computing (Year 1)</a:t>
            </a:r>
          </a:p>
          <a:p>
            <a:pPr lvl="1"/>
            <a:r>
              <a:rPr lang="en-GB" dirty="0"/>
              <a:t>Introduce the fundamentals about Creativity and how it intersects with Computing</a:t>
            </a:r>
          </a:p>
          <a:p>
            <a:pPr lvl="1"/>
            <a:r>
              <a:rPr lang="en-GB" dirty="0"/>
              <a:t>Assessment: </a:t>
            </a:r>
            <a:r>
              <a:rPr lang="en-GB" b="1" dirty="0"/>
              <a:t>Essay, Essay Plan Presentation</a:t>
            </a:r>
          </a:p>
          <a:p>
            <a:endParaRPr lang="en-GB" b="1" dirty="0"/>
          </a:p>
          <a:p>
            <a:r>
              <a:rPr lang="en-GB" b="1" dirty="0"/>
              <a:t>Concurrent Design (Year 2)</a:t>
            </a:r>
          </a:p>
          <a:p>
            <a:pPr lvl="1"/>
            <a:r>
              <a:rPr lang="en-GB" dirty="0"/>
              <a:t>Applied module where students in groups learn how to develop a prototype of an attraction to a real client (usually the National Space Centre).</a:t>
            </a:r>
          </a:p>
          <a:p>
            <a:pPr lvl="1"/>
            <a:r>
              <a:rPr lang="en-GB" dirty="0"/>
              <a:t>Assessment: </a:t>
            </a:r>
            <a:r>
              <a:rPr lang="en-GB" b="1" dirty="0"/>
              <a:t>Product Development, Presentation (in person) and Progress Reports</a:t>
            </a:r>
            <a:endParaRPr lang="en-GB" dirty="0"/>
          </a:p>
          <a:p>
            <a:endParaRPr lang="en-GB" b="1" dirty="0"/>
          </a:p>
          <a:p>
            <a:r>
              <a:rPr lang="en-GB" b="1" dirty="0"/>
              <a:t>Computational Creativity (Year 3)</a:t>
            </a:r>
          </a:p>
          <a:p>
            <a:pPr lvl="1"/>
            <a:r>
              <a:rPr lang="en-GB" dirty="0"/>
              <a:t>Prompt Engineering to develop AI applications for the creative domain.</a:t>
            </a:r>
          </a:p>
          <a:p>
            <a:pPr lvl="1"/>
            <a:r>
              <a:rPr lang="en-GB" dirty="0"/>
              <a:t>Assessment: </a:t>
            </a:r>
            <a:r>
              <a:rPr lang="en-GB" b="1" dirty="0"/>
              <a:t>Weekly Practical Exercises, Project Development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AI in our modules (2023/2024)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1818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AF10-967A-2CF6-8A28-67C6D78E7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18" y="1919804"/>
            <a:ext cx="9959163" cy="2387600"/>
          </a:xfrm>
        </p:spPr>
        <p:txBody>
          <a:bodyPr>
            <a:normAutofit/>
          </a:bodyPr>
          <a:lstStyle/>
          <a:p>
            <a:r>
              <a:rPr lang="en-GB" dirty="0"/>
              <a:t>Creativity and Computing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FFE93-692E-064B-92A6-2C40C383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5062" cy="8954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DF0395-0EEF-74A3-E172-FE0E22EE6D0C}"/>
              </a:ext>
            </a:extLst>
          </p:cNvPr>
          <p:cNvCxnSpPr>
            <a:cxnSpLocks/>
          </p:cNvCxnSpPr>
          <p:nvPr/>
        </p:nvCxnSpPr>
        <p:spPr>
          <a:xfrm>
            <a:off x="1703719" y="4360567"/>
            <a:ext cx="861967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6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D405A8C-39D2-33E9-A934-BE3331D1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Context</a:t>
            </a:r>
            <a:endParaRPr lang="en-GB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65D66-EC76-08CB-D4ED-CCF071FCBAFB}"/>
              </a:ext>
            </a:extLst>
          </p:cNvPr>
          <p:cNvSpPr txBox="1"/>
          <p:nvPr/>
        </p:nvSpPr>
        <p:spPr>
          <a:xfrm>
            <a:off x="567411" y="6336198"/>
            <a:ext cx="1071688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https://www.cnbc.com/2024/06/11/ai-is-getting-very-popular-among-students-and-teachers-very-quickly.html</a:t>
            </a:r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DECF5F-7F9E-D5A5-A158-9585DF8A2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480" y="2733858"/>
            <a:ext cx="6024625" cy="337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55751-CEDE-95D0-D23B-A7CD35F73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480" y="1267390"/>
            <a:ext cx="6024625" cy="1340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B23B2B-F929-C42B-9E70-37AFB591F4D4}"/>
              </a:ext>
            </a:extLst>
          </p:cNvPr>
          <p:cNvSpPr txBox="1"/>
          <p:nvPr/>
        </p:nvSpPr>
        <p:spPr>
          <a:xfrm>
            <a:off x="576430" y="1565510"/>
            <a:ext cx="36431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Online survey of 4,007 teachers, parents and students in the U.S. (May 2024)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About half of teachers, students and parents use AI chatbots at least once a week for work/school.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5995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4719236"/>
          </a:xfrm>
        </p:spPr>
        <p:txBody>
          <a:bodyPr>
            <a:normAutofit/>
          </a:bodyPr>
          <a:lstStyle/>
          <a:p>
            <a:r>
              <a:rPr lang="en-GB" dirty="0"/>
              <a:t>We start by providing the </a:t>
            </a:r>
            <a:r>
              <a:rPr lang="en-GB" b="1" dirty="0"/>
              <a:t>ultimate prompt</a:t>
            </a:r>
            <a:r>
              <a:rPr lang="en-GB" dirty="0"/>
              <a:t> for generating an essay automatically to make them </a:t>
            </a:r>
            <a:r>
              <a:rPr lang="en-GB" b="1" dirty="0"/>
              <a:t>aware that you know about AI</a:t>
            </a:r>
            <a:r>
              <a:rPr lang="en-GB" dirty="0"/>
              <a:t>. Then we ask them to generate an essay using it </a:t>
            </a:r>
            <a:r>
              <a:rPr lang="pt-BR" dirty="0"/>
              <a:t>on ChatGPT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Creativity and Computing</a:t>
            </a:r>
            <a:endParaRPr lang="en-GB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F2B928-569D-B4CD-C4E0-B316FCAA64C1}"/>
              </a:ext>
            </a:extLst>
          </p:cNvPr>
          <p:cNvSpPr/>
          <p:nvPr/>
        </p:nvSpPr>
        <p:spPr>
          <a:xfrm>
            <a:off x="1434264" y="2627736"/>
            <a:ext cx="5509147" cy="394181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tx1"/>
                </a:solidFill>
              </a:rPr>
              <a:t>Act as </a:t>
            </a:r>
            <a:r>
              <a:rPr lang="en-GB" b="1" dirty="0">
                <a:solidFill>
                  <a:schemeClr val="tx1"/>
                </a:solidFill>
              </a:rPr>
              <a:t>an undergraduate student</a:t>
            </a:r>
            <a:r>
              <a:rPr lang="en-GB" dirty="0">
                <a:solidFill>
                  <a:schemeClr val="tx1"/>
                </a:solidFill>
              </a:rPr>
              <a:t>, your job is to </a:t>
            </a:r>
            <a:r>
              <a:rPr lang="en-GB" b="1" dirty="0">
                <a:solidFill>
                  <a:schemeClr val="tx1"/>
                </a:solidFill>
              </a:rPr>
              <a:t>create an essay in academic style</a:t>
            </a:r>
            <a:r>
              <a:rPr lang="en-GB" dirty="0">
                <a:solidFill>
                  <a:schemeClr val="tx1"/>
                </a:solidFill>
              </a:rPr>
              <a:t> about a </a:t>
            </a:r>
            <a:r>
              <a:rPr lang="en-GB" b="1" dirty="0">
                <a:solidFill>
                  <a:schemeClr val="tx1"/>
                </a:solidFill>
              </a:rPr>
              <a:t>topic</a:t>
            </a:r>
            <a:r>
              <a:rPr lang="en-GB" dirty="0">
                <a:solidFill>
                  <a:schemeClr val="tx1"/>
                </a:solidFill>
              </a:rPr>
              <a:t> with a certain </a:t>
            </a:r>
            <a:r>
              <a:rPr lang="en-GB" b="1" dirty="0">
                <a:solidFill>
                  <a:schemeClr val="tx1"/>
                </a:solidFill>
              </a:rPr>
              <a:t>word count</a:t>
            </a:r>
            <a:r>
              <a:rPr lang="en-GB" dirty="0">
                <a:solidFill>
                  <a:schemeClr val="tx1"/>
                </a:solidFill>
              </a:rPr>
              <a:t>. I will provide you a </a:t>
            </a:r>
            <a:r>
              <a:rPr lang="en-GB" b="1" dirty="0">
                <a:solidFill>
                  <a:schemeClr val="tx1"/>
                </a:solidFill>
              </a:rPr>
              <a:t>list of references </a:t>
            </a:r>
            <a:r>
              <a:rPr lang="en-GB" dirty="0">
                <a:solidFill>
                  <a:schemeClr val="tx1"/>
                </a:solidFill>
              </a:rPr>
              <a:t>and you should use only them. The focus of the essay should be supported by the references provided. It should have a references section at the end in </a:t>
            </a:r>
            <a:r>
              <a:rPr lang="en-GB" b="1" dirty="0">
                <a:solidFill>
                  <a:schemeClr val="tx1"/>
                </a:solidFill>
              </a:rPr>
              <a:t>a specific reference style</a:t>
            </a:r>
            <a:r>
              <a:rPr lang="en-GB" dirty="0">
                <a:solidFill>
                  <a:schemeClr val="tx1"/>
                </a:solidFill>
              </a:rPr>
              <a:t>. You should </a:t>
            </a:r>
            <a:r>
              <a:rPr lang="en-GB" b="1" dirty="0">
                <a:solidFill>
                  <a:schemeClr val="tx1"/>
                </a:solidFill>
              </a:rPr>
              <a:t>ask me as many questions as necessary to do the job</a:t>
            </a:r>
            <a:r>
              <a:rPr lang="en-GB" dirty="0">
                <a:solidFill>
                  <a:schemeClr val="tx1"/>
                </a:solidFill>
              </a:rPr>
              <a:t>. You should ask one question at a time, and I will respond to each question. When you have enough information to generate the essay, you should generate it. Do you understand?</a:t>
            </a:r>
          </a:p>
        </p:txBody>
      </p:sp>
      <p:pic>
        <p:nvPicPr>
          <p:cNvPr id="5" name="Picture 8" descr="Avatar - Free user icons">
            <a:extLst>
              <a:ext uri="{FF2B5EF4-FFF2-40B4-BE49-F238E27FC236}">
                <a16:creationId xmlns:a16="http://schemas.microsoft.com/office/drawing/2014/main" id="{CD404586-6618-01F6-FC69-F124E185B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3784090"/>
            <a:ext cx="805868" cy="769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52B53D6-5B8E-A2B6-7366-713FDB0AE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308" y="3098579"/>
            <a:ext cx="4717202" cy="25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2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4719236"/>
          </a:xfrm>
        </p:spPr>
        <p:txBody>
          <a:bodyPr>
            <a:normAutofit/>
          </a:bodyPr>
          <a:lstStyle/>
          <a:p>
            <a:r>
              <a:rPr lang="pt-BR" dirty="0"/>
              <a:t>Then, they are asked to </a:t>
            </a:r>
            <a:r>
              <a:rPr lang="pt-BR" b="1" dirty="0"/>
              <a:t>reflect (critical thinking) about the generated essay</a:t>
            </a:r>
            <a:r>
              <a:rPr lang="pt-BR" dirty="0"/>
              <a:t>:</a:t>
            </a:r>
          </a:p>
          <a:p>
            <a:pPr lvl="1"/>
            <a:r>
              <a:rPr lang="en-GB" dirty="0"/>
              <a:t>What is the quality level of it? </a:t>
            </a:r>
          </a:p>
          <a:p>
            <a:pPr lvl="1"/>
            <a:r>
              <a:rPr lang="en-GB" dirty="0"/>
              <a:t>Can you do better than that?</a:t>
            </a:r>
          </a:p>
          <a:p>
            <a:pPr lvl="1"/>
            <a:r>
              <a:rPr lang="en-GB" dirty="0"/>
              <a:t>Do you think you would get a high mark for this essay?</a:t>
            </a:r>
          </a:p>
          <a:p>
            <a:pPr lvl="1"/>
            <a:endParaRPr lang="en-GB" dirty="0"/>
          </a:p>
          <a:p>
            <a:r>
              <a:rPr lang="pt-BR" dirty="0"/>
              <a:t>Lastly, we present to them the </a:t>
            </a:r>
            <a:r>
              <a:rPr lang="pt-BR" b="1" dirty="0"/>
              <a:t>weaknessess of the model </a:t>
            </a:r>
            <a:r>
              <a:rPr lang="pt-BR" dirty="0"/>
              <a:t>and </a:t>
            </a:r>
            <a:r>
              <a:rPr lang="pt-BR" b="1" dirty="0"/>
              <a:t>how we can say </a:t>
            </a:r>
            <a:r>
              <a:rPr lang="pt-BR" dirty="0"/>
              <a:t>that this looks like AI generated.</a:t>
            </a:r>
          </a:p>
          <a:p>
            <a:endParaRPr lang="pt-BR" dirty="0"/>
          </a:p>
          <a:p>
            <a:r>
              <a:rPr lang="pt-BR" dirty="0"/>
              <a:t>We </a:t>
            </a:r>
            <a:r>
              <a:rPr lang="pt-BR" b="1" dirty="0"/>
              <a:t>incetivize them to use Generative AI</a:t>
            </a:r>
            <a:r>
              <a:rPr lang="pt-BR" dirty="0"/>
              <a:t>, rather than ban it.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Creativity and Computing 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3075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Creativity and Computing 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78E8B1-7FAC-DC8B-E7C9-CFD4EFA02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805" y="1376471"/>
            <a:ext cx="4719862" cy="525432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F0408A-DD26-AA3D-BB4A-A3F81F9A3AB5}"/>
              </a:ext>
            </a:extLst>
          </p:cNvPr>
          <p:cNvCxnSpPr>
            <a:cxnSpLocks/>
          </p:cNvCxnSpPr>
          <p:nvPr/>
        </p:nvCxnSpPr>
        <p:spPr>
          <a:xfrm flipH="1">
            <a:off x="7072682" y="1954502"/>
            <a:ext cx="1416639" cy="261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08722E-A478-F17D-3D64-737A62B27657}"/>
              </a:ext>
            </a:extLst>
          </p:cNvPr>
          <p:cNvSpPr txBox="1"/>
          <p:nvPr/>
        </p:nvSpPr>
        <p:spPr>
          <a:xfrm>
            <a:off x="8618015" y="1692892"/>
            <a:ext cx="2459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Where are the references? How do you know it is true?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80199C-8487-EBD1-096A-46A1A8C7CCC2}"/>
              </a:ext>
            </a:extLst>
          </p:cNvPr>
          <p:cNvCxnSpPr>
            <a:cxnSpLocks/>
          </p:cNvCxnSpPr>
          <p:nvPr/>
        </p:nvCxnSpPr>
        <p:spPr>
          <a:xfrm flipH="1">
            <a:off x="3931945" y="2972570"/>
            <a:ext cx="4436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7CFFF9-A74E-3F90-D250-485D18D7F342}"/>
              </a:ext>
            </a:extLst>
          </p:cNvPr>
          <p:cNvSpPr txBox="1"/>
          <p:nvPr/>
        </p:nvSpPr>
        <p:spPr>
          <a:xfrm>
            <a:off x="8615291" y="2649123"/>
            <a:ext cx="24597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GPT style usually uses “:”, someone would suspect is GPT generated.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E11B33B-991A-FA5C-B633-A638D5E80326}"/>
              </a:ext>
            </a:extLst>
          </p:cNvPr>
          <p:cNvCxnSpPr>
            <a:cxnSpLocks/>
          </p:cNvCxnSpPr>
          <p:nvPr/>
        </p:nvCxnSpPr>
        <p:spPr>
          <a:xfrm flipH="1" flipV="1">
            <a:off x="6150212" y="4772968"/>
            <a:ext cx="2218267" cy="87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C67F22-516B-2778-8731-BF57C3F6819E}"/>
              </a:ext>
            </a:extLst>
          </p:cNvPr>
          <p:cNvSpPr txBox="1"/>
          <p:nvPr/>
        </p:nvSpPr>
        <p:spPr>
          <a:xfrm>
            <a:off x="8615291" y="4537190"/>
            <a:ext cx="2459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Amalgamation is not commonly used. GPT exaggerates or use uncommon vocabulary.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389939-23A1-CB1B-9CE8-880E6B9AF500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7259345" y="6117880"/>
            <a:ext cx="1229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4395DDA-80E5-B4D8-18C9-C9669E416082}"/>
              </a:ext>
            </a:extLst>
          </p:cNvPr>
          <p:cNvSpPr txBox="1"/>
          <p:nvPr/>
        </p:nvSpPr>
        <p:spPr>
          <a:xfrm>
            <a:off x="8489321" y="5856270"/>
            <a:ext cx="2459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Single paragraph for each topic is not long enough.</a:t>
            </a:r>
          </a:p>
        </p:txBody>
      </p:sp>
    </p:spTree>
    <p:extLst>
      <p:ext uri="{BB962C8B-B14F-4D97-AF65-F5344CB8AC3E}">
        <p14:creationId xmlns:p14="http://schemas.microsoft.com/office/powerpoint/2010/main" val="332128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4719236"/>
          </a:xfrm>
        </p:spPr>
        <p:txBody>
          <a:bodyPr>
            <a:normAutofit fontScale="77500" lnSpcReduction="20000"/>
          </a:bodyPr>
          <a:lstStyle/>
          <a:p>
            <a:r>
              <a:rPr lang="en-GB" sz="2400" dirty="0"/>
              <a:t>Provide guidelines on how to use it:</a:t>
            </a:r>
          </a:p>
          <a:p>
            <a:pPr lvl="1"/>
            <a:r>
              <a:rPr lang="en-GB" sz="2400" dirty="0"/>
              <a:t>Start writing a sentence and ask it to complete</a:t>
            </a:r>
          </a:p>
          <a:p>
            <a:pPr lvl="1"/>
            <a:r>
              <a:rPr lang="en-GB" sz="2400" dirty="0"/>
              <a:t>Read the sentence and improve it with your writing skills</a:t>
            </a:r>
          </a:p>
          <a:p>
            <a:pPr lvl="1"/>
            <a:r>
              <a:rPr lang="en-GB" sz="2400" dirty="0"/>
              <a:t>You </a:t>
            </a:r>
            <a:r>
              <a:rPr lang="en-GB" sz="2400" b="1" dirty="0"/>
              <a:t>should control the flow (direction) of the text</a:t>
            </a:r>
            <a:r>
              <a:rPr lang="en-GB" sz="2400" dirty="0"/>
              <a:t> (not GPT) </a:t>
            </a:r>
          </a:p>
          <a:p>
            <a:pPr lvl="1"/>
            <a:r>
              <a:rPr lang="en-GB" sz="2400" dirty="0"/>
              <a:t>This is a support tool for writing an essay (think as </a:t>
            </a:r>
            <a:r>
              <a:rPr lang="en-GB" sz="2400" b="1" dirty="0"/>
              <a:t>an advanced writing assistant</a:t>
            </a:r>
            <a:r>
              <a:rPr lang="en-GB" sz="2400" dirty="0"/>
              <a:t>)</a:t>
            </a:r>
          </a:p>
          <a:p>
            <a:endParaRPr lang="en-GB" sz="2400" dirty="0"/>
          </a:p>
          <a:p>
            <a:r>
              <a:rPr lang="en-GB" sz="2400" dirty="0"/>
              <a:t>Make them </a:t>
            </a:r>
            <a:r>
              <a:rPr lang="en-GB" sz="2400" b="1" dirty="0"/>
              <a:t>aware of the risks </a:t>
            </a:r>
            <a:r>
              <a:rPr lang="en-GB" sz="2400" dirty="0"/>
              <a:t>of using AI</a:t>
            </a:r>
          </a:p>
          <a:p>
            <a:pPr lvl="1">
              <a:lnSpc>
                <a:spcPct val="120000"/>
              </a:lnSpc>
            </a:pPr>
            <a:r>
              <a:rPr lang="en-GB" sz="2400" dirty="0"/>
              <a:t>GPT-3 was tested with groups of students and teachers (GPT 4 is probably better)</a:t>
            </a:r>
          </a:p>
          <a:p>
            <a:pPr lvl="2">
              <a:lnSpc>
                <a:spcPct val="120000"/>
              </a:lnSpc>
            </a:pPr>
            <a:r>
              <a:rPr lang="en-GB" sz="2400" dirty="0"/>
              <a:t>It didn’t get an “A” grade on any assignment</a:t>
            </a:r>
          </a:p>
          <a:p>
            <a:pPr lvl="2">
              <a:lnSpc>
                <a:spcPct val="120000"/>
              </a:lnSpc>
            </a:pPr>
            <a:r>
              <a:rPr lang="en-GB" sz="2400" dirty="0"/>
              <a:t>Most of the time it got “C” or “D”</a:t>
            </a:r>
          </a:p>
          <a:p>
            <a:pPr lvl="1">
              <a:lnSpc>
                <a:spcPct val="120000"/>
              </a:lnSpc>
            </a:pPr>
            <a:r>
              <a:rPr lang="en-GB" sz="2400" dirty="0"/>
              <a:t>There is </a:t>
            </a:r>
            <a:r>
              <a:rPr lang="en-GB" sz="2400" b="1" dirty="0"/>
              <a:t>no guarantee </a:t>
            </a:r>
            <a:r>
              <a:rPr lang="en-GB" sz="2400" dirty="0"/>
              <a:t>that the generated </a:t>
            </a:r>
            <a:r>
              <a:rPr lang="en-GB" sz="2400" b="1" dirty="0"/>
              <a:t>text is not a copy </a:t>
            </a:r>
            <a:r>
              <a:rPr lang="en-GB" sz="2400" dirty="0"/>
              <a:t>(plagiarism) of other work (</a:t>
            </a:r>
            <a:r>
              <a:rPr lang="en-GB" sz="2400" b="1" dirty="0"/>
              <a:t>Turnitin can still detect plagiarism</a:t>
            </a:r>
            <a:r>
              <a:rPr lang="en-GB" sz="2400" dirty="0"/>
              <a:t>)</a:t>
            </a:r>
          </a:p>
          <a:p>
            <a:pPr lvl="1">
              <a:lnSpc>
                <a:spcPct val="120000"/>
              </a:lnSpc>
            </a:pPr>
            <a:r>
              <a:rPr lang="en-GB" sz="2400" dirty="0"/>
              <a:t>If you don’t know how to use it properly, it might take more time than writing excellent text on your own</a:t>
            </a:r>
          </a:p>
          <a:p>
            <a:endParaRPr lang="en-GB" sz="2000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Creativity and Computing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8362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4719236"/>
          </a:xfrm>
        </p:spPr>
        <p:txBody>
          <a:bodyPr>
            <a:normAutofit/>
          </a:bodyPr>
          <a:lstStyle/>
          <a:p>
            <a:r>
              <a:rPr lang="en-GB" sz="2000" dirty="0"/>
              <a:t>Students write their essays during the </a:t>
            </a:r>
            <a:r>
              <a:rPr lang="en-GB" sz="2000" b="1" dirty="0"/>
              <a:t>weekly seminar </a:t>
            </a:r>
            <a:r>
              <a:rPr lang="en-GB" sz="2000" dirty="0"/>
              <a:t>session.</a:t>
            </a:r>
          </a:p>
          <a:p>
            <a:endParaRPr lang="en-GB" sz="2000" dirty="0"/>
          </a:p>
          <a:p>
            <a:r>
              <a:rPr lang="en-GB" sz="2000" dirty="0"/>
              <a:t>We try to </a:t>
            </a:r>
            <a:r>
              <a:rPr lang="en-GB" sz="2000" b="1" dirty="0"/>
              <a:t>sit and discuss </a:t>
            </a:r>
            <a:r>
              <a:rPr lang="en-GB" sz="2000" dirty="0"/>
              <a:t>with each student about their </a:t>
            </a:r>
            <a:r>
              <a:rPr lang="en-GB" sz="2000" b="1" dirty="0"/>
              <a:t>progress </a:t>
            </a:r>
            <a:r>
              <a:rPr lang="en-GB" sz="2000" dirty="0"/>
              <a:t>in a weekly basis.</a:t>
            </a:r>
          </a:p>
          <a:p>
            <a:endParaRPr lang="en-GB" sz="2000" dirty="0"/>
          </a:p>
          <a:p>
            <a:r>
              <a:rPr lang="en-GB" sz="2000" dirty="0"/>
              <a:t>They must deliver an </a:t>
            </a:r>
            <a:r>
              <a:rPr lang="en-GB" sz="2000" b="1" dirty="0"/>
              <a:t>essay plan (30%) </a:t>
            </a:r>
            <a:r>
              <a:rPr lang="en-GB" sz="2000" dirty="0"/>
              <a:t>which consists of the main ideas, arguments and structure of the essay in the form of </a:t>
            </a:r>
            <a:r>
              <a:rPr lang="en-GB" sz="2000" b="1" dirty="0"/>
              <a:t>a video recording over slides</a:t>
            </a:r>
            <a:r>
              <a:rPr lang="en-GB" sz="2000" dirty="0"/>
              <a:t>.</a:t>
            </a:r>
          </a:p>
          <a:p>
            <a:endParaRPr lang="en-GB" sz="2000" dirty="0"/>
          </a:p>
          <a:p>
            <a:r>
              <a:rPr lang="en-GB" sz="2000" dirty="0"/>
              <a:t>The </a:t>
            </a:r>
            <a:r>
              <a:rPr lang="en-GB" sz="2000" b="1" dirty="0"/>
              <a:t>final essay (70%) </a:t>
            </a:r>
            <a:r>
              <a:rPr lang="en-GB" sz="2000" dirty="0"/>
              <a:t>is a traditional essay of no more than 8 pages. They submit only the text through Turnitin (detects only plagiarism, not AI-generated). Students are required to report how and where they used Generative AI. </a:t>
            </a:r>
          </a:p>
          <a:p>
            <a:endParaRPr lang="en-GB" sz="2000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Creativity and Computing (Assessment)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1429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4719236"/>
          </a:xfrm>
        </p:spPr>
        <p:txBody>
          <a:bodyPr>
            <a:normAutofit/>
          </a:bodyPr>
          <a:lstStyle/>
          <a:p>
            <a:r>
              <a:rPr lang="en-GB" dirty="0"/>
              <a:t>Pros</a:t>
            </a:r>
          </a:p>
          <a:p>
            <a:pPr lvl="1"/>
            <a:r>
              <a:rPr lang="pt-BR" dirty="0"/>
              <a:t>Students are treated as </a:t>
            </a:r>
            <a:r>
              <a:rPr lang="pt-BR" b="1" dirty="0"/>
              <a:t>responsible adults </a:t>
            </a:r>
            <a:r>
              <a:rPr lang="pt-BR" dirty="0"/>
              <a:t>(awareness of the risks and benefits of using generative AI)</a:t>
            </a:r>
          </a:p>
          <a:p>
            <a:pPr lvl="1"/>
            <a:r>
              <a:rPr lang="en-GB" dirty="0"/>
              <a:t>Students are still </a:t>
            </a:r>
            <a:r>
              <a:rPr lang="en-GB" b="1" dirty="0"/>
              <a:t>supervised </a:t>
            </a:r>
            <a:r>
              <a:rPr lang="en-GB" dirty="0"/>
              <a:t>during the essay writing informally</a:t>
            </a:r>
          </a:p>
          <a:p>
            <a:pPr lvl="1"/>
            <a:r>
              <a:rPr lang="en-GB" dirty="0"/>
              <a:t>Essay plan </a:t>
            </a:r>
            <a:r>
              <a:rPr lang="en-GB" b="1" dirty="0"/>
              <a:t>presentation</a:t>
            </a:r>
            <a:r>
              <a:rPr lang="en-GB" dirty="0"/>
              <a:t> still requires them to work on it</a:t>
            </a:r>
          </a:p>
          <a:p>
            <a:pPr lvl="1"/>
            <a:endParaRPr lang="en-GB" dirty="0"/>
          </a:p>
          <a:p>
            <a:r>
              <a:rPr lang="en-GB" dirty="0"/>
              <a:t>Cons</a:t>
            </a:r>
          </a:p>
          <a:p>
            <a:pPr lvl="1"/>
            <a:r>
              <a:rPr lang="en-GB" b="1" dirty="0"/>
              <a:t>No way </a:t>
            </a:r>
            <a:r>
              <a:rPr lang="en-GB" dirty="0"/>
              <a:t>to prove that the final essay was not </a:t>
            </a:r>
            <a:r>
              <a:rPr lang="en-GB" b="1" dirty="0"/>
              <a:t>AI-generated</a:t>
            </a:r>
          </a:p>
          <a:p>
            <a:pPr lvl="1"/>
            <a:r>
              <a:rPr lang="en-GB" dirty="0"/>
              <a:t>Presentations even with </a:t>
            </a:r>
            <a:r>
              <a:rPr lang="en-GB" b="1" dirty="0"/>
              <a:t>video and voice are not AI-proof</a:t>
            </a:r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Creativity and Computing (Pros and Cons)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723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B5A3C8-9124-86FC-97E0-63363020B4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1128" y="1425843"/>
            <a:ext cx="10823654" cy="835036"/>
          </a:xfrm>
        </p:spPr>
        <p:txBody>
          <a:bodyPr>
            <a:normAutofit/>
          </a:bodyPr>
          <a:lstStyle/>
          <a:p>
            <a:r>
              <a:rPr lang="pt-BR" sz="2200" dirty="0"/>
              <a:t>It was originally recorded in Portuguese.  It translates to English using my own voice and accent.</a:t>
            </a:r>
          </a:p>
          <a:p>
            <a:endParaRPr lang="en-GB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4F1BFFD-1271-E0FC-1C34-E8448FD23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499" y="430609"/>
            <a:ext cx="11080959" cy="640080"/>
          </a:xfrm>
        </p:spPr>
        <p:txBody>
          <a:bodyPr>
            <a:normAutofit/>
          </a:bodyPr>
          <a:lstStyle/>
          <a:p>
            <a:r>
              <a:rPr lang="pt-BR" sz="3600" dirty="0"/>
              <a:t>Presentations are not AI-proof - AI Generated Voice</a:t>
            </a:r>
            <a:endParaRPr lang="en-GB" sz="3600" dirty="0"/>
          </a:p>
        </p:txBody>
      </p:sp>
      <p:pic>
        <p:nvPicPr>
          <p:cNvPr id="11" name="portuguese_class">
            <a:hlinkClick r:id="" action="ppaction://media"/>
            <a:extLst>
              <a:ext uri="{FF2B5EF4-FFF2-40B4-BE49-F238E27FC236}">
                <a16:creationId xmlns:a16="http://schemas.microsoft.com/office/drawing/2014/main" id="{8B3ED854-AB85-998C-AD1B-E200E7EBC4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6070" y="2430602"/>
            <a:ext cx="7105402" cy="39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5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2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4F1BFFD-1271-E0FC-1C34-E8448FD2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AI Tools for Voice Cloning</a:t>
            </a:r>
            <a:endParaRPr lang="en-GB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CC99FC-D56D-E571-7432-C6FAB56B2D6C}"/>
              </a:ext>
            </a:extLst>
          </p:cNvPr>
          <p:cNvSpPr txBox="1"/>
          <p:nvPr/>
        </p:nvSpPr>
        <p:spPr>
          <a:xfrm>
            <a:off x="551852" y="1367313"/>
            <a:ext cx="1107409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HeyGen</a:t>
            </a:r>
            <a:r>
              <a:rPr lang="en-GB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 (</a:t>
            </a:r>
            <a:r>
              <a:rPr lang="en-GB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  <a:hlinkClick r:id="rId2"/>
              </a:rPr>
              <a:t>https://app.heygen.com/</a:t>
            </a:r>
            <a:r>
              <a:rPr lang="en-GB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) – used in the previous slide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Descript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Fliki</a:t>
            </a:r>
            <a:endParaRPr lang="en-GB" sz="2800" b="0" i="0" dirty="0">
              <a:solidFill>
                <a:srgbClr val="202124"/>
              </a:solidFill>
              <a:effectLst/>
              <a:highlight>
                <a:srgbClr val="FFFFFF"/>
              </a:highlight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rgbClr val="202124"/>
                </a:solidFill>
                <a:highlight>
                  <a:srgbClr val="FFFFFF"/>
                </a:highlight>
              </a:rPr>
              <a:t>M</a:t>
            </a:r>
            <a:r>
              <a:rPr lang="en-GB" sz="2800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urf</a:t>
            </a:r>
            <a:r>
              <a:rPr lang="en-GB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 AI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PlayHT</a:t>
            </a:r>
            <a:r>
              <a:rPr lang="en-GB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0" i="0" dirty="0" err="1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Elevenlabs</a:t>
            </a:r>
            <a:r>
              <a:rPr lang="en-GB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800" b="0" i="0" dirty="0">
                <a:solidFill>
                  <a:srgbClr val="202124"/>
                </a:solidFill>
                <a:effectLst/>
                <a:highlight>
                  <a:srgbClr val="FFFFFF"/>
                </a:highlight>
              </a:rPr>
              <a:t>Lovo.ai</a:t>
            </a:r>
          </a:p>
        </p:txBody>
      </p:sp>
    </p:spTree>
    <p:extLst>
      <p:ext uri="{BB962C8B-B14F-4D97-AF65-F5344CB8AC3E}">
        <p14:creationId xmlns:p14="http://schemas.microsoft.com/office/powerpoint/2010/main" val="4289590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4719236"/>
          </a:xfrm>
        </p:spPr>
        <p:txBody>
          <a:bodyPr>
            <a:normAutofit fontScale="92500"/>
          </a:bodyPr>
          <a:lstStyle/>
          <a:p>
            <a:r>
              <a:rPr lang="pt-BR" b="1" dirty="0"/>
              <a:t>More responsability: </a:t>
            </a:r>
            <a:r>
              <a:rPr lang="pt-BR" dirty="0"/>
              <a:t>In the final essay, we can ask students to </a:t>
            </a:r>
            <a:r>
              <a:rPr lang="pt-BR" b="1" dirty="0"/>
              <a:t>sign a declaration </a:t>
            </a:r>
            <a:r>
              <a:rPr lang="pt-BR" dirty="0"/>
              <a:t>that all AI-generated text has been referenced.</a:t>
            </a:r>
          </a:p>
          <a:p>
            <a:endParaRPr lang="pt-BR" dirty="0"/>
          </a:p>
          <a:p>
            <a:r>
              <a:rPr lang="pt-BR" b="1" dirty="0"/>
              <a:t>More supervision</a:t>
            </a:r>
            <a:r>
              <a:rPr lang="pt-BR" dirty="0"/>
              <a:t>: Students must </a:t>
            </a:r>
            <a:r>
              <a:rPr lang="pt-BR" b="1" dirty="0"/>
              <a:t>submit the progress of their essay </a:t>
            </a:r>
            <a:r>
              <a:rPr lang="pt-BR" dirty="0"/>
              <a:t>on a weekly basis as a way for us to generate evidence of their progress. This will be a criterion in the rubric.</a:t>
            </a:r>
          </a:p>
          <a:p>
            <a:endParaRPr lang="pt-BR" dirty="0"/>
          </a:p>
          <a:p>
            <a:r>
              <a:rPr lang="pt-BR" b="1" dirty="0"/>
              <a:t>Add AI rubric criterion</a:t>
            </a:r>
            <a:r>
              <a:rPr lang="pt-BR" dirty="0"/>
              <a:t>: Students must use AI more like a </a:t>
            </a:r>
            <a:r>
              <a:rPr lang="pt-BR" b="1" dirty="0"/>
              <a:t>Cyborg</a:t>
            </a:r>
            <a:r>
              <a:rPr lang="pt-BR" dirty="0"/>
              <a:t> (hybrid text) than a </a:t>
            </a:r>
            <a:r>
              <a:rPr lang="pt-BR" b="1" dirty="0"/>
              <a:t>Centaur</a:t>
            </a:r>
            <a:r>
              <a:rPr lang="pt-BR" dirty="0"/>
              <a:t> (AI write some full parts and the student write others – advanced copy and paste). </a:t>
            </a:r>
          </a:p>
          <a:p>
            <a:endParaRPr lang="pt-BR" dirty="0"/>
          </a:p>
          <a:p>
            <a:r>
              <a:rPr lang="en-GB" b="1" dirty="0"/>
              <a:t>More weight on other criteria</a:t>
            </a:r>
            <a:r>
              <a:rPr lang="en-GB" dirty="0"/>
              <a:t>: Creativity, originality and style could become more important than be grammatically correct. It depends entirely on your module ILOs.</a:t>
            </a:r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How can we </a:t>
            </a:r>
            <a:r>
              <a:rPr lang="pt-BR" b="1" dirty="0"/>
              <a:t>address the Cons</a:t>
            </a:r>
            <a:r>
              <a:rPr lang="pt-BR" dirty="0"/>
              <a:t>? </a:t>
            </a:r>
            <a:r>
              <a:rPr lang="pt-BR" sz="3600" dirty="0"/>
              <a:t>(Traditional Way)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68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499"/>
            <a:ext cx="11119104" cy="5070930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AI as a Supervisor</a:t>
            </a:r>
            <a:r>
              <a:rPr lang="en-GB" dirty="0"/>
              <a:t> (used during the essay writing)</a:t>
            </a:r>
          </a:p>
          <a:p>
            <a:pPr lvl="1"/>
            <a:r>
              <a:rPr lang="en-GB" dirty="0"/>
              <a:t>Craft a prompt for </a:t>
            </a:r>
            <a:r>
              <a:rPr lang="en-GB" b="1" dirty="0"/>
              <a:t>an </a:t>
            </a:r>
            <a:r>
              <a:rPr lang="pt-BR" b="1" dirty="0"/>
              <a:t>“essay supervisor” persona </a:t>
            </a:r>
            <a:r>
              <a:rPr lang="pt-BR" dirty="0"/>
              <a:t>(Socratic style)</a:t>
            </a:r>
          </a:p>
          <a:p>
            <a:pPr lvl="1"/>
            <a:r>
              <a:rPr lang="en-GB" dirty="0"/>
              <a:t>Students must </a:t>
            </a:r>
            <a:r>
              <a:rPr lang="en-GB" b="1" dirty="0"/>
              <a:t>submit their dialogues </a:t>
            </a:r>
            <a:r>
              <a:rPr lang="en-GB" dirty="0"/>
              <a:t>with their “essay supervisor” in a weekly basis as evidence that they have been working on their essay</a:t>
            </a:r>
          </a:p>
          <a:p>
            <a:pPr lvl="1"/>
            <a:r>
              <a:rPr lang="en-GB" dirty="0"/>
              <a:t>Craft a prompt </a:t>
            </a:r>
            <a:r>
              <a:rPr lang="en-GB" b="1" dirty="0"/>
              <a:t>to summarize and highlight main aspects in the dialogues </a:t>
            </a:r>
            <a:r>
              <a:rPr lang="en-GB" dirty="0"/>
              <a:t>that are important to support your marking and feedback</a:t>
            </a:r>
          </a:p>
          <a:p>
            <a:pPr lvl="1"/>
            <a:r>
              <a:rPr lang="en-GB" dirty="0"/>
              <a:t>Add a </a:t>
            </a:r>
            <a:r>
              <a:rPr lang="en-GB" b="1" dirty="0"/>
              <a:t>criteria into the rubric </a:t>
            </a:r>
            <a:r>
              <a:rPr lang="en-GB" dirty="0"/>
              <a:t>on “interaction with AI supervisor”</a:t>
            </a:r>
          </a:p>
          <a:p>
            <a:pPr lvl="1"/>
            <a:endParaRPr lang="en-GB" dirty="0"/>
          </a:p>
          <a:p>
            <a:r>
              <a:rPr lang="en-GB" b="1" dirty="0"/>
              <a:t>AI as an Examiner </a:t>
            </a:r>
            <a:r>
              <a:rPr lang="en-GB" dirty="0"/>
              <a:t>(used in the final essay submission)</a:t>
            </a:r>
          </a:p>
          <a:p>
            <a:pPr lvl="1"/>
            <a:r>
              <a:rPr lang="en-GB" dirty="0"/>
              <a:t>Craft a prompt of an </a:t>
            </a:r>
            <a:r>
              <a:rPr lang="en-GB" b="1" dirty="0"/>
              <a:t>“examiner” persona </a:t>
            </a:r>
          </a:p>
          <a:p>
            <a:pPr lvl="1"/>
            <a:r>
              <a:rPr lang="en-GB" dirty="0"/>
              <a:t>Students must upload their essay and use the prompt and go through an </a:t>
            </a:r>
            <a:r>
              <a:rPr lang="en-GB" b="1" dirty="0"/>
              <a:t>interview about their essay</a:t>
            </a:r>
          </a:p>
          <a:p>
            <a:pPr lvl="1"/>
            <a:r>
              <a:rPr lang="en-GB" dirty="0"/>
              <a:t>Students will </a:t>
            </a:r>
            <a:r>
              <a:rPr lang="en-GB" b="1" dirty="0"/>
              <a:t>submit the interview dialogue </a:t>
            </a:r>
            <a:r>
              <a:rPr lang="en-GB" dirty="0"/>
              <a:t>along with the essay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The Next Level – Integrating AI in the loop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7832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DB8F-EC45-E872-DB8A-5CA7A5D8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How are students using AI?</a:t>
            </a:r>
            <a:endParaRPr lang="en-GB" sz="3600" dirty="0"/>
          </a:p>
        </p:txBody>
      </p:sp>
      <p:pic>
        <p:nvPicPr>
          <p:cNvPr id="1026" name="Picture 2" descr="No alt text provided for this image">
            <a:extLst>
              <a:ext uri="{FF2B5EF4-FFF2-40B4-BE49-F238E27FC236}">
                <a16:creationId xmlns:a16="http://schemas.microsoft.com/office/drawing/2014/main" id="{6B28FEB5-6BC0-A0DB-3466-B995E1E75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57" y="1519294"/>
            <a:ext cx="8642275" cy="49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543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AF10-967A-2CF6-8A28-67C6D78E7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18" y="1919804"/>
            <a:ext cx="9959163" cy="2387600"/>
          </a:xfrm>
        </p:spPr>
        <p:txBody>
          <a:bodyPr>
            <a:normAutofit/>
          </a:bodyPr>
          <a:lstStyle/>
          <a:p>
            <a:r>
              <a:rPr lang="en-GB" dirty="0"/>
              <a:t>Concurrent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FFE93-692E-064B-92A6-2C40C383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5062" cy="8954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DF0395-0EEF-74A3-E172-FE0E22EE6D0C}"/>
              </a:ext>
            </a:extLst>
          </p:cNvPr>
          <p:cNvCxnSpPr>
            <a:cxnSpLocks/>
          </p:cNvCxnSpPr>
          <p:nvPr/>
        </p:nvCxnSpPr>
        <p:spPr>
          <a:xfrm>
            <a:off x="1703719" y="4360567"/>
            <a:ext cx="861967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04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6830507" cy="512117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Students had to develop </a:t>
            </a:r>
            <a:r>
              <a:rPr lang="pt-BR" b="1" dirty="0"/>
              <a:t>AI avatars </a:t>
            </a:r>
            <a:r>
              <a:rPr lang="pt-BR" dirty="0"/>
              <a:t>in groups of 5 students (each with a different role) to the </a:t>
            </a:r>
            <a:r>
              <a:rPr lang="pt-BR" b="1" dirty="0"/>
              <a:t>National Space Centre.</a:t>
            </a:r>
          </a:p>
          <a:p>
            <a:endParaRPr lang="pt-BR" b="1" dirty="0"/>
          </a:p>
          <a:p>
            <a:r>
              <a:rPr lang="pt-BR" dirty="0"/>
              <a:t>They </a:t>
            </a:r>
            <a:r>
              <a:rPr lang="pt-BR" b="1" dirty="0"/>
              <a:t>had to use Generative AI </a:t>
            </a:r>
            <a:r>
              <a:rPr lang="pt-BR" dirty="0"/>
              <a:t>in anyway they could, including the core of the application.</a:t>
            </a:r>
          </a:p>
          <a:p>
            <a:endParaRPr lang="pt-BR" dirty="0"/>
          </a:p>
          <a:p>
            <a:r>
              <a:rPr lang="pt-BR" b="1" dirty="0"/>
              <a:t>AI still cannot produce this kind of complex application </a:t>
            </a:r>
            <a:r>
              <a:rPr lang="pt-BR" dirty="0"/>
              <a:t>that requires the use of many different technologies (animation, gaming, chating etc.).</a:t>
            </a:r>
          </a:p>
          <a:p>
            <a:endParaRPr lang="pt-BR" dirty="0"/>
          </a:p>
          <a:p>
            <a:r>
              <a:rPr lang="pt-BR" b="1" dirty="0"/>
              <a:t>It is expected that students use some code generated by AI</a:t>
            </a:r>
            <a:r>
              <a:rPr lang="pt-BR" dirty="0"/>
              <a:t>, but it will be a minor part of the project.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Concurrent Design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A5D95B-644A-0D97-8B7C-B2C8049350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7" t="2194"/>
          <a:stretch/>
        </p:blipFill>
        <p:spPr>
          <a:xfrm>
            <a:off x="7703807" y="1758463"/>
            <a:ext cx="3859797" cy="425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13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5121170"/>
          </a:xfrm>
        </p:spPr>
        <p:txBody>
          <a:bodyPr>
            <a:normAutofit/>
          </a:bodyPr>
          <a:lstStyle/>
          <a:p>
            <a:r>
              <a:rPr lang="pt-BR" dirty="0"/>
              <a:t>Students have to produce a </a:t>
            </a:r>
            <a:r>
              <a:rPr lang="pt-BR" b="1" dirty="0"/>
              <a:t>Business Plan Deck (50%) and a Prototype (50%)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They have </a:t>
            </a:r>
            <a:r>
              <a:rPr lang="pt-BR" b="1" dirty="0"/>
              <a:t>meetings with the module convenor </a:t>
            </a:r>
            <a:r>
              <a:rPr lang="pt-BR" dirty="0"/>
              <a:t>and have to </a:t>
            </a:r>
            <a:r>
              <a:rPr lang="pt-BR" b="1" dirty="0"/>
              <a:t>submit weekly reports </a:t>
            </a:r>
            <a:r>
              <a:rPr lang="pt-BR" dirty="0"/>
              <a:t>on what they have done, what they are planning to do and any issues preventing them to move forward. They have 3-hour group sessions to develop the project.</a:t>
            </a:r>
          </a:p>
          <a:p>
            <a:endParaRPr lang="pt-BR" dirty="0"/>
          </a:p>
          <a:p>
            <a:r>
              <a:rPr lang="pt-BR" dirty="0"/>
              <a:t>The rubric criteria for evaluation involves </a:t>
            </a:r>
            <a:r>
              <a:rPr lang="pt-BR" b="1" dirty="0"/>
              <a:t>Teamwork and Sprints </a:t>
            </a:r>
            <a:r>
              <a:rPr lang="pt-BR" dirty="0"/>
              <a:t>(tasks done per week per group member).</a:t>
            </a:r>
          </a:p>
          <a:p>
            <a:endParaRPr lang="pt-BR" dirty="0"/>
          </a:p>
          <a:p>
            <a:r>
              <a:rPr lang="pt-BR" dirty="0"/>
              <a:t>The final prototype and business deck are submitted with </a:t>
            </a:r>
            <a:r>
              <a:rPr lang="pt-BR" b="1" dirty="0"/>
              <a:t>a video presentation and code, </a:t>
            </a:r>
            <a:r>
              <a:rPr lang="pt-BR" dirty="0"/>
              <a:t>but they also have a </a:t>
            </a:r>
            <a:r>
              <a:rPr lang="pt-BR" b="1" dirty="0"/>
              <a:t>in-person presentation </a:t>
            </a:r>
            <a:r>
              <a:rPr lang="pt-BR" dirty="0"/>
              <a:t>involving the client (NSC).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Concurrent Design (Assessment)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5321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5121170"/>
          </a:xfrm>
        </p:spPr>
        <p:txBody>
          <a:bodyPr>
            <a:normAutofit/>
          </a:bodyPr>
          <a:lstStyle/>
          <a:p>
            <a:r>
              <a:rPr lang="pt-BR" dirty="0"/>
              <a:t>Pros</a:t>
            </a:r>
          </a:p>
          <a:p>
            <a:pPr lvl="1"/>
            <a:r>
              <a:rPr lang="pt-BR" dirty="0"/>
              <a:t>AI enables students to do a </a:t>
            </a:r>
            <a:r>
              <a:rPr lang="pt-BR" b="1" dirty="0"/>
              <a:t>project more complex </a:t>
            </a:r>
            <a:r>
              <a:rPr lang="pt-BR" dirty="0"/>
              <a:t>than the ones they used to do.</a:t>
            </a:r>
          </a:p>
          <a:p>
            <a:pPr lvl="1"/>
            <a:r>
              <a:rPr lang="pt-BR" b="1" dirty="0"/>
              <a:t>In-person presentation </a:t>
            </a:r>
            <a:r>
              <a:rPr lang="pt-BR" dirty="0"/>
              <a:t>with external client makes students take the project more seriously and lecturers can argue students.</a:t>
            </a:r>
          </a:p>
          <a:p>
            <a:pPr lvl="1"/>
            <a:r>
              <a:rPr lang="pt-BR" b="1" dirty="0"/>
              <a:t>Weekly meetings </a:t>
            </a:r>
            <a:r>
              <a:rPr lang="pt-BR" dirty="0"/>
              <a:t>with students ensure that they are on track and lecturers can check their actual progress.</a:t>
            </a:r>
          </a:p>
          <a:p>
            <a:pPr lvl="1"/>
            <a:r>
              <a:rPr lang="pt-BR" dirty="0"/>
              <a:t>AI supports a lot students on </a:t>
            </a:r>
            <a:r>
              <a:rPr lang="pt-BR" b="1" dirty="0"/>
              <a:t>coding issues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Cons</a:t>
            </a:r>
          </a:p>
          <a:p>
            <a:pPr lvl="1"/>
            <a:r>
              <a:rPr lang="pt-BR" dirty="0"/>
              <a:t>Once </a:t>
            </a:r>
            <a:r>
              <a:rPr lang="pt-BR" b="1" dirty="0"/>
              <a:t>AI becomes more proficient</a:t>
            </a:r>
            <a:r>
              <a:rPr lang="pt-BR" dirty="0"/>
              <a:t> at coding those complex systems, we might need to introduce oral examination (interviews) about the final code submitted.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Concurrent Design (Pros and Cons)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9708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499"/>
            <a:ext cx="11119104" cy="5070930"/>
          </a:xfrm>
        </p:spPr>
        <p:txBody>
          <a:bodyPr>
            <a:normAutofit fontScale="92500"/>
          </a:bodyPr>
          <a:lstStyle/>
          <a:p>
            <a:r>
              <a:rPr lang="en-GB" b="1" dirty="0"/>
              <a:t>AI as a Client</a:t>
            </a:r>
          </a:p>
          <a:p>
            <a:pPr lvl="1"/>
            <a:r>
              <a:rPr lang="en-GB" dirty="0"/>
              <a:t>Craft a prompt for a </a:t>
            </a:r>
            <a:r>
              <a:rPr lang="pt-BR" b="1" dirty="0"/>
              <a:t>“client” persona</a:t>
            </a:r>
            <a:r>
              <a:rPr lang="pt-BR" dirty="0"/>
              <a:t> and students can use </a:t>
            </a:r>
            <a:r>
              <a:rPr lang="pt-BR" b="1" dirty="0"/>
              <a:t>it to interview and collect requirements </a:t>
            </a:r>
            <a:r>
              <a:rPr lang="pt-BR" dirty="0"/>
              <a:t>for the development of the prototype.</a:t>
            </a:r>
          </a:p>
          <a:p>
            <a:pPr lvl="1"/>
            <a:r>
              <a:rPr lang="en-GB" dirty="0"/>
              <a:t>Students can also ask for </a:t>
            </a:r>
            <a:r>
              <a:rPr lang="en-GB" b="1" dirty="0"/>
              <a:t>feedback on their current project.</a:t>
            </a:r>
          </a:p>
          <a:p>
            <a:endParaRPr lang="en-GB" b="1" dirty="0"/>
          </a:p>
          <a:p>
            <a:r>
              <a:rPr lang="en-GB" b="1" dirty="0"/>
              <a:t>AI as a Colleague</a:t>
            </a:r>
            <a:r>
              <a:rPr lang="en-GB" dirty="0"/>
              <a:t> </a:t>
            </a:r>
          </a:p>
          <a:p>
            <a:pPr lvl="1"/>
            <a:r>
              <a:rPr lang="pt-BR" dirty="0"/>
              <a:t>Craft a prompt for each role in the group (developer, designer, leader, business person etc.).</a:t>
            </a:r>
          </a:p>
          <a:p>
            <a:pPr lvl="1"/>
            <a:r>
              <a:rPr lang="pt-BR" dirty="0"/>
              <a:t>This enables </a:t>
            </a:r>
            <a:r>
              <a:rPr lang="pt-BR" b="1" dirty="0"/>
              <a:t>group work as an individual assessment</a:t>
            </a:r>
            <a:r>
              <a:rPr lang="en-GB" dirty="0"/>
              <a:t>, where</a:t>
            </a:r>
            <a:r>
              <a:rPr lang="pt-BR" dirty="0"/>
              <a:t> students interact with their virtual group members. All interactions are submitted as evidence.</a:t>
            </a:r>
          </a:p>
          <a:p>
            <a:pPr lvl="1"/>
            <a:endParaRPr lang="pt-BR" dirty="0"/>
          </a:p>
          <a:p>
            <a:r>
              <a:rPr lang="en-GB" b="1" dirty="0"/>
              <a:t>AI as a Manager</a:t>
            </a:r>
          </a:p>
          <a:p>
            <a:pPr lvl="1"/>
            <a:r>
              <a:rPr lang="en-GB" dirty="0"/>
              <a:t>Craft a prompt for a </a:t>
            </a:r>
            <a:r>
              <a:rPr lang="pt-BR" b="1" dirty="0"/>
              <a:t>“manager” persona</a:t>
            </a:r>
            <a:r>
              <a:rPr lang="pt-BR" dirty="0"/>
              <a:t>, who monitors the performance of a group of  students and assign tasks.</a:t>
            </a:r>
            <a:endParaRPr lang="en-GB" b="1" dirty="0"/>
          </a:p>
          <a:p>
            <a:pPr lvl="1"/>
            <a:endParaRPr lang="en-GB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The Next Level – Integrating AI in the loop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660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AF10-967A-2CF6-8A28-67C6D78E7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18" y="1919804"/>
            <a:ext cx="9959163" cy="2387600"/>
          </a:xfrm>
        </p:spPr>
        <p:txBody>
          <a:bodyPr>
            <a:normAutofit/>
          </a:bodyPr>
          <a:lstStyle/>
          <a:p>
            <a:r>
              <a:rPr lang="en-GB" dirty="0"/>
              <a:t>Computational Creativity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FFE93-692E-064B-92A6-2C40C383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5062" cy="8954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DF0395-0EEF-74A3-E172-FE0E22EE6D0C}"/>
              </a:ext>
            </a:extLst>
          </p:cNvPr>
          <p:cNvCxnSpPr>
            <a:cxnSpLocks/>
          </p:cNvCxnSpPr>
          <p:nvPr/>
        </p:nvCxnSpPr>
        <p:spPr>
          <a:xfrm>
            <a:off x="1703719" y="4360567"/>
            <a:ext cx="861967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705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0779509" cy="5121170"/>
          </a:xfrm>
        </p:spPr>
        <p:txBody>
          <a:bodyPr>
            <a:normAutofit/>
          </a:bodyPr>
          <a:lstStyle/>
          <a:p>
            <a:r>
              <a:rPr lang="pt-BR" dirty="0"/>
              <a:t>Students have also to develop a </a:t>
            </a:r>
            <a:r>
              <a:rPr lang="pt-BR" b="1" dirty="0"/>
              <a:t>group project </a:t>
            </a:r>
            <a:r>
              <a:rPr lang="pt-BR" dirty="0"/>
              <a:t>using Generative AI. Each student has a different role as in Concurrent Design. They have weekly supervision meetings in project supervision sessions.</a:t>
            </a:r>
          </a:p>
          <a:p>
            <a:endParaRPr lang="pt-BR" dirty="0"/>
          </a:p>
          <a:p>
            <a:r>
              <a:rPr lang="pt-BR" dirty="0"/>
              <a:t>Differently from Concurrent Design, students have to do </a:t>
            </a:r>
            <a:r>
              <a:rPr lang="pt-BR" b="1" dirty="0"/>
              <a:t>weekly experiments </a:t>
            </a:r>
            <a:r>
              <a:rPr lang="pt-BR" dirty="0"/>
              <a:t>using Prompt Engineering techniques in the creative domain and write a short reflection about the results achieved. This is done during lab sessions and involves the generation and evaluation of:</a:t>
            </a:r>
          </a:p>
          <a:p>
            <a:pPr lvl="1"/>
            <a:r>
              <a:rPr lang="pt-BR" dirty="0"/>
              <a:t>Poetry </a:t>
            </a:r>
          </a:p>
          <a:p>
            <a:pPr lvl="1"/>
            <a:r>
              <a:rPr lang="pt-BR" dirty="0"/>
              <a:t>Jokes</a:t>
            </a:r>
          </a:p>
          <a:p>
            <a:pPr lvl="1"/>
            <a:r>
              <a:rPr lang="pt-BR" dirty="0"/>
              <a:t>Narrative (Stories)</a:t>
            </a:r>
          </a:p>
          <a:p>
            <a:pPr lvl="1"/>
            <a:r>
              <a:rPr lang="pt-BR" dirty="0"/>
              <a:t>AI gallery exhibition, comics</a:t>
            </a:r>
          </a:p>
          <a:p>
            <a:pPr lvl="1"/>
            <a:r>
              <a:rPr lang="pt-BR" dirty="0"/>
              <a:t>Creativity tests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Computational Creativity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71C06-8ACA-1A4A-0566-311AFFEE3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221" y="4531651"/>
            <a:ext cx="5658640" cy="189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65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5121170"/>
          </a:xfrm>
        </p:spPr>
        <p:txBody>
          <a:bodyPr>
            <a:normAutofit/>
          </a:bodyPr>
          <a:lstStyle/>
          <a:p>
            <a:r>
              <a:rPr lang="pt-BR" dirty="0"/>
              <a:t>Students have to produce a </a:t>
            </a:r>
            <a:r>
              <a:rPr lang="pt-BR" b="1" dirty="0"/>
              <a:t>Prototype (70%) and a Portfolio (30%)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The Prototype is similar to the one in Concurrent Design.</a:t>
            </a:r>
          </a:p>
          <a:p>
            <a:endParaRPr lang="pt-BR" dirty="0"/>
          </a:p>
          <a:p>
            <a:r>
              <a:rPr lang="pt-BR" dirty="0"/>
              <a:t>The </a:t>
            </a:r>
            <a:r>
              <a:rPr lang="pt-BR" b="1" dirty="0"/>
              <a:t>Portfolio</a:t>
            </a:r>
            <a:r>
              <a:rPr lang="pt-BR" dirty="0"/>
              <a:t> is the set of weekly experiments and is marked based on the </a:t>
            </a:r>
            <a:r>
              <a:rPr lang="pt-BR" b="1" dirty="0"/>
              <a:t>prompts generated, dialogues with the models and student’s reflection (video and text).</a:t>
            </a:r>
          </a:p>
          <a:p>
            <a:endParaRPr lang="pt-BR" dirty="0"/>
          </a:p>
          <a:p>
            <a:r>
              <a:rPr lang="pt-BR" dirty="0"/>
              <a:t>The rubric criteria has a single criteria that reflects the overall quality of the weekly experiments submissions.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Computational Creativity (Assessment)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7100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5121170"/>
          </a:xfrm>
        </p:spPr>
        <p:txBody>
          <a:bodyPr>
            <a:normAutofit/>
          </a:bodyPr>
          <a:lstStyle/>
          <a:p>
            <a:r>
              <a:rPr lang="pt-BR" dirty="0"/>
              <a:t>Pros</a:t>
            </a:r>
          </a:p>
          <a:p>
            <a:pPr lvl="1"/>
            <a:r>
              <a:rPr lang="pt-BR" dirty="0"/>
              <a:t>Students are focused on </a:t>
            </a:r>
            <a:r>
              <a:rPr lang="pt-BR" b="1" dirty="0"/>
              <a:t>learning Prompt Engineering </a:t>
            </a:r>
            <a:r>
              <a:rPr lang="pt-BR" dirty="0"/>
              <a:t>and how to apply it to build a real-world application.</a:t>
            </a:r>
          </a:p>
          <a:p>
            <a:pPr lvl="1"/>
            <a:r>
              <a:rPr lang="pt-BR" dirty="0"/>
              <a:t>Students are </a:t>
            </a:r>
            <a:r>
              <a:rPr lang="pt-BR" b="1" dirty="0"/>
              <a:t>required to use AI</a:t>
            </a:r>
            <a:r>
              <a:rPr lang="pt-BR" dirty="0"/>
              <a:t>, so no major worries about AI-generated content.</a:t>
            </a:r>
          </a:p>
          <a:p>
            <a:pPr lvl="1"/>
            <a:endParaRPr lang="pt-BR" dirty="0"/>
          </a:p>
          <a:p>
            <a:r>
              <a:rPr lang="pt-BR" dirty="0"/>
              <a:t>Cons</a:t>
            </a:r>
          </a:p>
          <a:p>
            <a:pPr lvl="1"/>
            <a:r>
              <a:rPr lang="pt-BR" dirty="0"/>
              <a:t>As </a:t>
            </a:r>
            <a:r>
              <a:rPr lang="pt-BR" b="1" dirty="0"/>
              <a:t>students get more proficient in using AI</a:t>
            </a:r>
            <a:r>
              <a:rPr lang="pt-BR" dirty="0"/>
              <a:t>, the module has to shift its content to more advanced techniques. </a:t>
            </a:r>
          </a:p>
          <a:p>
            <a:pPr lvl="1"/>
            <a:r>
              <a:rPr lang="pt-BR" dirty="0"/>
              <a:t>Constant update of the material.</a:t>
            </a:r>
          </a:p>
          <a:p>
            <a:pPr lvl="1"/>
            <a:r>
              <a:rPr lang="pt-BR" dirty="0"/>
              <a:t>Students are limited by </a:t>
            </a:r>
            <a:r>
              <a:rPr lang="pt-BR" b="1" dirty="0"/>
              <a:t>using free models and their limitations</a:t>
            </a:r>
            <a:r>
              <a:rPr lang="pt-BR" dirty="0"/>
              <a:t>. Most students end up paying for unlimited use of the latest and most advanced AI models.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Computational Creativity (Pros and Cons)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7186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499"/>
            <a:ext cx="11119104" cy="5070930"/>
          </a:xfrm>
        </p:spPr>
        <p:txBody>
          <a:bodyPr>
            <a:normAutofit/>
          </a:bodyPr>
          <a:lstStyle/>
          <a:p>
            <a:r>
              <a:rPr lang="en-GB" b="1" dirty="0"/>
              <a:t>AI as a Task/Exercise</a:t>
            </a:r>
          </a:p>
          <a:p>
            <a:pPr lvl="1"/>
            <a:r>
              <a:rPr lang="en-GB" dirty="0"/>
              <a:t>Instead of writing </a:t>
            </a:r>
            <a:r>
              <a:rPr lang="en-GB" b="1" dirty="0"/>
              <a:t>a problem statement in a list of exercises</a:t>
            </a:r>
            <a:r>
              <a:rPr lang="en-GB" dirty="0"/>
              <a:t>, we move to crafting </a:t>
            </a:r>
            <a:r>
              <a:rPr lang="en-GB" b="1" dirty="0"/>
              <a:t>prompts of personas </a:t>
            </a:r>
            <a:r>
              <a:rPr lang="en-GB" dirty="0"/>
              <a:t>and students must talk to those personas to solve a problem or create an artifact.</a:t>
            </a:r>
          </a:p>
          <a:p>
            <a:pPr lvl="2"/>
            <a:r>
              <a:rPr lang="en-GB" dirty="0"/>
              <a:t>Interview a historical figure or Darth Vader</a:t>
            </a:r>
          </a:p>
          <a:p>
            <a:pPr lvl="2"/>
            <a:r>
              <a:rPr lang="en-GB" dirty="0"/>
              <a:t>Discuss and evaluate the jokes created by a particular comedian</a:t>
            </a:r>
          </a:p>
          <a:p>
            <a:pPr lvl="2"/>
            <a:r>
              <a:rPr lang="en-GB" dirty="0"/>
              <a:t>Critique and ask their opinion on stories created by a particular writer</a:t>
            </a:r>
          </a:p>
          <a:p>
            <a:pPr lvl="2"/>
            <a:r>
              <a:rPr lang="en-GB" dirty="0"/>
              <a:t>Come up with a new idea for a movie by discussing with a particular film director</a:t>
            </a:r>
          </a:p>
          <a:p>
            <a:pPr lvl="2"/>
            <a:endParaRPr lang="en-GB" dirty="0"/>
          </a:p>
          <a:p>
            <a:r>
              <a:rPr lang="en-GB" b="1" dirty="0"/>
              <a:t>AI as Peers</a:t>
            </a:r>
            <a:r>
              <a:rPr lang="pt-BR" b="1" dirty="0"/>
              <a:t>/</a:t>
            </a:r>
            <a:r>
              <a:rPr lang="en-GB" b="1" dirty="0"/>
              <a:t>Advisors/Audience/Auditors</a:t>
            </a:r>
          </a:p>
          <a:p>
            <a:pPr lvl="1"/>
            <a:r>
              <a:rPr lang="en-GB" dirty="0"/>
              <a:t>Craft prompts of people with different backgrounds and opinions and ask them to provide feedback on the student work.</a:t>
            </a:r>
          </a:p>
          <a:p>
            <a:pPr lvl="1"/>
            <a:endParaRPr lang="en-GB" dirty="0"/>
          </a:p>
          <a:p>
            <a:pPr lvl="2"/>
            <a:endParaRPr lang="en-GB" dirty="0"/>
          </a:p>
          <a:p>
            <a:endParaRPr lang="en-GB" dirty="0"/>
          </a:p>
          <a:p>
            <a:pPr lvl="1"/>
            <a:endParaRPr lang="en-GB" dirty="0"/>
          </a:p>
          <a:p>
            <a:pPr lvl="1"/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The Next Level – Integrating AI in the loop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99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DB8F-EC45-E872-DB8A-5CA7A5D8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How are teachers using AI?</a:t>
            </a:r>
            <a:endParaRPr lang="en-GB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435E53-31DC-2DAB-0934-688F95016D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pic>
        <p:nvPicPr>
          <p:cNvPr id="8" name="Picture 2" descr="No alternative text description for this image">
            <a:extLst>
              <a:ext uri="{FF2B5EF4-FFF2-40B4-BE49-F238E27FC236}">
                <a16:creationId xmlns:a16="http://schemas.microsoft.com/office/drawing/2014/main" id="{4B67E76A-D877-E8E8-3805-799B103BB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87" y="1481485"/>
            <a:ext cx="8475922" cy="501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4992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AF10-967A-2CF6-8A28-67C6D78E7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18" y="1919804"/>
            <a:ext cx="9959163" cy="2387600"/>
          </a:xfrm>
        </p:spPr>
        <p:txBody>
          <a:bodyPr>
            <a:normAutofit/>
          </a:bodyPr>
          <a:lstStyle/>
          <a:p>
            <a:r>
              <a:rPr lang="en-GB" dirty="0"/>
              <a:t>Practical 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FFE93-692E-064B-92A6-2C40C383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5062" cy="8954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DF0395-0EEF-74A3-E172-FE0E22EE6D0C}"/>
              </a:ext>
            </a:extLst>
          </p:cNvPr>
          <p:cNvCxnSpPr>
            <a:cxnSpLocks/>
          </p:cNvCxnSpPr>
          <p:nvPr/>
        </p:nvCxnSpPr>
        <p:spPr>
          <a:xfrm>
            <a:off x="1703719" y="4360567"/>
            <a:ext cx="861967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121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500"/>
            <a:ext cx="11119104" cy="4719236"/>
          </a:xfrm>
        </p:spPr>
        <p:txBody>
          <a:bodyPr>
            <a:normAutofit/>
          </a:bodyPr>
          <a:lstStyle/>
          <a:p>
            <a:r>
              <a:rPr lang="pt-BR" dirty="0"/>
              <a:t>There is </a:t>
            </a:r>
            <a:r>
              <a:rPr lang="pt-BR" b="1" dirty="0"/>
              <a:t>no University’s platform where you can craft your AI assistants </a:t>
            </a:r>
            <a:r>
              <a:rPr lang="pt-BR" dirty="0"/>
              <a:t>and students can use them for free, making it hard to monitor all students interactions with the AI. </a:t>
            </a:r>
          </a:p>
          <a:p>
            <a:endParaRPr lang="pt-BR" b="1" dirty="0"/>
          </a:p>
          <a:p>
            <a:r>
              <a:rPr lang="pt-BR" dirty="0"/>
              <a:t>The closest existing system that does it is </a:t>
            </a:r>
            <a:r>
              <a:rPr lang="pt-BR" b="1" dirty="0"/>
              <a:t>Khanmigo</a:t>
            </a:r>
            <a:r>
              <a:rPr lang="pt-BR" dirty="0"/>
              <a:t> from Khan Academy, but it isn’t available in the UK (</a:t>
            </a:r>
            <a:r>
              <a:rPr lang="pt-BR" dirty="0">
                <a:hlinkClick r:id="rId2"/>
              </a:rPr>
              <a:t>https://www.khanmigo.ai/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b="1" dirty="0"/>
              <a:t>Subscriptions</a:t>
            </a:r>
            <a:r>
              <a:rPr lang="pt-BR" dirty="0"/>
              <a:t> to the latest AI models are around </a:t>
            </a:r>
            <a:r>
              <a:rPr lang="en-GB" b="1" dirty="0"/>
              <a:t>£</a:t>
            </a:r>
            <a:r>
              <a:rPr lang="pt-BR" b="1" dirty="0"/>
              <a:t>20 per month</a:t>
            </a:r>
            <a:r>
              <a:rPr lang="pt-BR" dirty="0"/>
              <a:t>, which can be expensive for some students.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for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304002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4500" y="1460499"/>
            <a:ext cx="11119104" cy="4966891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Assessments can be </a:t>
            </a:r>
            <a:r>
              <a:rPr lang="pt-BR" b="1" dirty="0"/>
              <a:t>more resistant to AI cheating </a:t>
            </a:r>
            <a:r>
              <a:rPr lang="pt-BR" dirty="0"/>
              <a:t>using traditional methods by adding:</a:t>
            </a:r>
          </a:p>
          <a:p>
            <a:pPr lvl="1"/>
            <a:r>
              <a:rPr lang="pt-BR" dirty="0"/>
              <a:t>More responsability</a:t>
            </a:r>
          </a:p>
          <a:p>
            <a:pPr lvl="1"/>
            <a:r>
              <a:rPr lang="pt-BR" dirty="0"/>
              <a:t>More supervision</a:t>
            </a:r>
          </a:p>
          <a:p>
            <a:pPr lvl="1"/>
            <a:r>
              <a:rPr lang="pt-BR" dirty="0"/>
              <a:t>More rubric criteria (AI criteria included)</a:t>
            </a:r>
          </a:p>
          <a:p>
            <a:pPr lvl="1"/>
            <a:r>
              <a:rPr lang="pt-BR" dirty="0"/>
              <a:t>More evidence (dialogues)</a:t>
            </a:r>
          </a:p>
          <a:p>
            <a:pPr lvl="1"/>
            <a:endParaRPr lang="pt-BR" dirty="0"/>
          </a:p>
          <a:p>
            <a:r>
              <a:rPr lang="pt-BR" dirty="0"/>
              <a:t>In practice, we </a:t>
            </a:r>
            <a:r>
              <a:rPr lang="pt-BR" b="1" dirty="0"/>
              <a:t>haven’t had any major issue </a:t>
            </a:r>
            <a:r>
              <a:rPr lang="pt-BR" dirty="0"/>
              <a:t>using AI in our modules.</a:t>
            </a:r>
          </a:p>
          <a:p>
            <a:endParaRPr lang="pt-BR" dirty="0"/>
          </a:p>
          <a:p>
            <a:r>
              <a:rPr lang="pt-BR" dirty="0"/>
              <a:t>In order to fully use the power of </a:t>
            </a:r>
            <a:r>
              <a:rPr lang="pt-BR" b="1" dirty="0"/>
              <a:t>AI as an true assistant</a:t>
            </a:r>
            <a:r>
              <a:rPr lang="pt-BR" dirty="0"/>
              <a:t>, we need more institutional support and infrastructure. Still, we can </a:t>
            </a:r>
            <a:r>
              <a:rPr lang="pt-BR" b="1" dirty="0"/>
              <a:t>move to the next level </a:t>
            </a:r>
            <a:r>
              <a:rPr lang="pt-BR" dirty="0"/>
              <a:t>without it.</a:t>
            </a:r>
          </a:p>
          <a:p>
            <a:endParaRPr lang="pt-BR" dirty="0"/>
          </a:p>
          <a:p>
            <a:r>
              <a:rPr lang="en-GB" dirty="0"/>
              <a:t>The more you evaluate the </a:t>
            </a:r>
            <a:r>
              <a:rPr lang="en-GB" b="1" dirty="0"/>
              <a:t>final product </a:t>
            </a:r>
            <a:r>
              <a:rPr lang="en-GB" dirty="0"/>
              <a:t>instead of the </a:t>
            </a:r>
            <a:r>
              <a:rPr lang="en-GB" b="1" dirty="0"/>
              <a:t>process</a:t>
            </a:r>
            <a:r>
              <a:rPr lang="en-GB" dirty="0"/>
              <a:t>, the more vulnerable you will be to AI-generated content.</a:t>
            </a:r>
          </a:p>
          <a:p>
            <a:endParaRPr lang="en-GB" dirty="0"/>
          </a:p>
          <a:p>
            <a:r>
              <a:rPr lang="pt-BR" dirty="0"/>
              <a:t>It is a good time to experiment new approaches with AI.</a:t>
            </a:r>
          </a:p>
          <a:p>
            <a:endParaRPr lang="en-GB" dirty="0"/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2438338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8DB8F-EC45-E872-DB8A-5CA7A5D8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And in the UK?</a:t>
            </a:r>
            <a:endParaRPr lang="en-GB" sz="36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435E53-31DC-2DAB-0934-688F95016DC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B85E2-DC4C-9151-D1DF-FAAF7B4FCA96}"/>
              </a:ext>
            </a:extLst>
          </p:cNvPr>
          <p:cNvSpPr txBox="1"/>
          <p:nvPr/>
        </p:nvSpPr>
        <p:spPr>
          <a:xfrm>
            <a:off x="3154261" y="6211541"/>
            <a:ext cx="88281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hlinkClick r:id="rId2"/>
              </a:rPr>
              <a:t>https://www.hepi.ac.uk/2024/02/01/new-hepi-policy-note-finds-more-than-half-of-students-have-used-generative-ai-for-help-on-assessments-but-only-5-likely-to-be-using-ai-to-cheat/</a:t>
            </a:r>
            <a:endParaRPr lang="en-GB" sz="12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CE9276-18C0-434A-181D-79DD4102AF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1176" y="1467000"/>
            <a:ext cx="11373174" cy="48098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Survey from Higher Education Policy Institute on 1,250 UG students in the UK (Feb 24)</a:t>
            </a:r>
          </a:p>
          <a:p>
            <a:pPr marL="0" indent="0">
              <a:buNone/>
            </a:pPr>
            <a:endParaRPr lang="pt-BR" sz="2000" b="1" dirty="0"/>
          </a:p>
          <a:p>
            <a:r>
              <a:rPr lang="en-GB" sz="1800" dirty="0"/>
              <a:t>53% have used AI to help them with </a:t>
            </a:r>
            <a:r>
              <a:rPr lang="en-GB" sz="1800" b="1" dirty="0"/>
              <a:t>assessments</a:t>
            </a:r>
            <a:r>
              <a:rPr lang="en-GB" sz="1800" dirty="0"/>
              <a:t>.</a:t>
            </a:r>
          </a:p>
          <a:p>
            <a:r>
              <a:rPr lang="en-GB" sz="1800" dirty="0"/>
              <a:t>The most common use is as an ‘</a:t>
            </a:r>
            <a:r>
              <a:rPr lang="en-GB" sz="1800" b="1" dirty="0"/>
              <a:t>AI private tutor</a:t>
            </a:r>
            <a:r>
              <a:rPr lang="en-GB" sz="1800" dirty="0"/>
              <a:t>’ (36%), helping to explain concepts.</a:t>
            </a:r>
          </a:p>
          <a:p>
            <a:r>
              <a:rPr lang="en-GB" sz="1800" dirty="0"/>
              <a:t>13% use AI to </a:t>
            </a:r>
            <a:r>
              <a:rPr lang="en-GB" sz="1800" b="1" dirty="0"/>
              <a:t>generate text </a:t>
            </a:r>
            <a:r>
              <a:rPr lang="en-GB" sz="1800" dirty="0"/>
              <a:t>for assessments, but they typically edit the content before submitting it.</a:t>
            </a:r>
          </a:p>
          <a:p>
            <a:r>
              <a:rPr lang="en-GB" sz="1800" dirty="0"/>
              <a:t>35% of students who have used AI do not know how often it produces </a:t>
            </a:r>
            <a:r>
              <a:rPr lang="en-GB" sz="1800" b="1" dirty="0"/>
              <a:t>made-up</a:t>
            </a:r>
            <a:r>
              <a:rPr lang="en-GB" sz="1800" dirty="0"/>
              <a:t> facts, statistics or citations.</a:t>
            </a:r>
          </a:p>
          <a:p>
            <a:r>
              <a:rPr lang="en-GB" sz="1800" dirty="0"/>
              <a:t>A ‘</a:t>
            </a:r>
            <a:r>
              <a:rPr lang="en-GB" sz="1800" b="1" dirty="0"/>
              <a:t>digital divide</a:t>
            </a:r>
            <a:r>
              <a:rPr lang="en-GB" sz="1800" dirty="0"/>
              <a:t>’ in AI use may be emerging. 58% of students from the most privileged backgrounds use AI for assessments, compared with just 51% from the least privileged backgrounds.</a:t>
            </a:r>
          </a:p>
          <a:p>
            <a:r>
              <a:rPr lang="en-GB" sz="1800" dirty="0"/>
              <a:t>A majority (63%) think their institution has a ‘clear’ </a:t>
            </a:r>
            <a:r>
              <a:rPr lang="en-GB" sz="1800" b="1" dirty="0"/>
              <a:t>policy</a:t>
            </a:r>
            <a:r>
              <a:rPr lang="en-GB" sz="1800" dirty="0"/>
              <a:t> on AI use.</a:t>
            </a:r>
          </a:p>
          <a:p>
            <a:r>
              <a:rPr lang="en-GB" sz="1800" dirty="0"/>
              <a:t>Institutions have not radically changed their </a:t>
            </a:r>
            <a:r>
              <a:rPr lang="en-GB" sz="1800" b="1" dirty="0"/>
              <a:t>approach to assessments</a:t>
            </a:r>
            <a:r>
              <a:rPr lang="en-GB" sz="1800" dirty="0"/>
              <a:t>, with only 9% students saying the approach has changed ‘significantly’, compared with 24% who say it has stayed the same.</a:t>
            </a:r>
          </a:p>
          <a:p>
            <a:r>
              <a:rPr lang="en-GB" sz="1800" dirty="0"/>
              <a:t>Most students (65%) also think their institution could </a:t>
            </a:r>
            <a:r>
              <a:rPr lang="en-GB" sz="1800" b="1" dirty="0"/>
              <a:t>spot AI work</a:t>
            </a:r>
            <a:r>
              <a:rPr lang="en-GB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83360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AF10-967A-2CF6-8A28-67C6D78E7C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418" y="1919804"/>
            <a:ext cx="9959163" cy="2387600"/>
          </a:xfrm>
        </p:spPr>
        <p:txBody>
          <a:bodyPr/>
          <a:lstStyle/>
          <a:p>
            <a:r>
              <a:rPr lang="en-GB" dirty="0"/>
              <a:t>AI Detection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AFFE93-692E-064B-92A6-2C40C383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535062" cy="89547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DF0395-0EEF-74A3-E172-FE0E22EE6D0C}"/>
              </a:ext>
            </a:extLst>
          </p:cNvPr>
          <p:cNvCxnSpPr>
            <a:cxnSpLocks/>
          </p:cNvCxnSpPr>
          <p:nvPr/>
        </p:nvCxnSpPr>
        <p:spPr>
          <a:xfrm>
            <a:off x="1703719" y="4360567"/>
            <a:ext cx="8619677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0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99536A-CA88-F7FC-3E6F-B45F78336CC0}"/>
              </a:ext>
            </a:extLst>
          </p:cNvPr>
          <p:cNvSpPr txBox="1"/>
          <p:nvPr/>
        </p:nvSpPr>
        <p:spPr>
          <a:xfrm>
            <a:off x="4553394" y="6492875"/>
            <a:ext cx="7638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2"/>
              </a:rPr>
              <a:t>https://www.sciencedirect.com/science/article/pii/S2666920X24000109</a:t>
            </a:r>
            <a:endParaRPr lang="en-GB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ACE6BE-07E0-B188-485E-BD0ACA354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72" y="1191728"/>
            <a:ext cx="3985864" cy="1761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705BF-69C3-E39B-7801-B8C5C2823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2556" y="3128491"/>
            <a:ext cx="5023491" cy="291541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075D265-AD7D-5E5E-6B0A-776A9C58A8DE}"/>
              </a:ext>
            </a:extLst>
          </p:cNvPr>
          <p:cNvSpPr/>
          <p:nvPr/>
        </p:nvSpPr>
        <p:spPr>
          <a:xfrm>
            <a:off x="3538656" y="4150214"/>
            <a:ext cx="4912242" cy="630815"/>
          </a:xfrm>
          <a:prstGeom prst="rect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2A431-4AE2-7A23-73D5-66043C9C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Can teachers spot AI?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2306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BF5FB9E-111F-DDBB-AFD7-B0BBBF21E7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81319" y="1955727"/>
            <a:ext cx="4782217" cy="417253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F1AF25-92B0-E56E-6E27-1DA71CCE9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430609"/>
            <a:ext cx="11201540" cy="640080"/>
          </a:xfrm>
        </p:spPr>
        <p:txBody>
          <a:bodyPr>
            <a:normAutofit/>
          </a:bodyPr>
          <a:lstStyle/>
          <a:p>
            <a:r>
              <a:rPr lang="en-GB" sz="3600" dirty="0"/>
              <a:t>Is AI better than humans at spotting AI?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E0ACF5-1BD2-793A-C12D-0963DE091974}"/>
              </a:ext>
            </a:extLst>
          </p:cNvPr>
          <p:cNvSpPr txBox="1"/>
          <p:nvPr/>
        </p:nvSpPr>
        <p:spPr>
          <a:xfrm>
            <a:off x="8210941" y="6428984"/>
            <a:ext cx="3842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hlinkClick r:id="rId3"/>
              </a:rPr>
              <a:t>https://arxiv.org/pdf/2407.08853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1C246C-AB81-0D2D-B5B2-9C6B0C4934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242" y="3689687"/>
            <a:ext cx="4801270" cy="19433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5AF808-419E-3293-A349-C538897B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25" y="2031640"/>
            <a:ext cx="5178645" cy="98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153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3C32C2-1118-50A5-9D9A-3343E123E4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48110" y="4221574"/>
            <a:ext cx="9445625" cy="2205817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40C270-CDF8-5219-9EF0-A7A73E91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/>
              <a:t>Can OpenAI detect AI?</a:t>
            </a:r>
            <a:endParaRPr lang="en-GB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524C8-21FF-D8B5-3676-211CEB4AF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349" y="1258490"/>
            <a:ext cx="7347098" cy="275587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1E2ADAD-A95C-9563-5695-650498E7D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90" y="1733878"/>
            <a:ext cx="1669311" cy="45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5C701C-AA37-C57F-B383-91D21ED25704}"/>
              </a:ext>
            </a:extLst>
          </p:cNvPr>
          <p:cNvSpPr/>
          <p:nvPr/>
        </p:nvSpPr>
        <p:spPr>
          <a:xfrm>
            <a:off x="1125983" y="4677551"/>
            <a:ext cx="3689498" cy="354606"/>
          </a:xfrm>
          <a:prstGeom prst="rect">
            <a:avLst/>
          </a:prstGeom>
          <a:noFill/>
          <a:ln w="254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67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yslexia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D24726"/>
      </a:accent2>
      <a:accent3>
        <a:srgbClr val="9B5AC8"/>
      </a:accent3>
      <a:accent4>
        <a:srgbClr val="F0A11F"/>
      </a:accent4>
      <a:accent5>
        <a:srgbClr val="CB5BA3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d map for Dyslexia_Win32_ss_v3.potx" id="{52B68AD9-87CD-4104-BE88-D09E115B5193}" vid="{32DE419F-2C9E-491B-9DE2-9CB15F0BBAC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2A44EB6-3BD3-4FF9-B8D1-D973C54C3E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7DD0DBF-30B2-4FC6-A5E7-8374DC7180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C44B501-5DE1-46D9-B449-400C46FE1425}">
  <ds:schemaRefs>
    <ds:schemaRef ds:uri="71af3243-3dd4-4a8d-8c0d-dd76da1f02a5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http://purl.org/dc/elements/1.1/"/>
    <ds:schemaRef ds:uri="http://schemas.microsoft.com/office/2006/metadata/properties"/>
    <ds:schemaRef ds:uri="16c05727-aa75-4e4a-9b5f-8a80a1165891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Mind map</Template>
  <TotalTime>5</TotalTime>
  <Words>2739</Words>
  <Application>Microsoft Office PowerPoint</Application>
  <PresentationFormat>Widescreen</PresentationFormat>
  <Paragraphs>415</Paragraphs>
  <Slides>42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Segoe UI</vt:lpstr>
      <vt:lpstr>Segoe UI Semibold</vt:lpstr>
      <vt:lpstr>Office Theme</vt:lpstr>
      <vt:lpstr>Teaching with AI</vt:lpstr>
      <vt:lpstr>Context</vt:lpstr>
      <vt:lpstr>How are students using AI?</vt:lpstr>
      <vt:lpstr>How are teachers using AI?</vt:lpstr>
      <vt:lpstr>And in the UK?</vt:lpstr>
      <vt:lpstr>AI Detection</vt:lpstr>
      <vt:lpstr>Can teachers spot AI?</vt:lpstr>
      <vt:lpstr>Is AI better than humans at spotting AI?</vt:lpstr>
      <vt:lpstr>Can OpenAI detect AI?</vt:lpstr>
      <vt:lpstr>Can Turnitin detect AI?</vt:lpstr>
      <vt:lpstr>Breaking AI text detection</vt:lpstr>
      <vt:lpstr>AI Text Detection is a Hard Problem </vt:lpstr>
      <vt:lpstr>Can teachers spot AI students?</vt:lpstr>
      <vt:lpstr>Experience using AI on  BSc in Creative Computing</vt:lpstr>
      <vt:lpstr>What is the BSc in Creative Computing?</vt:lpstr>
      <vt:lpstr>Welland Park Experience (Market Harborough Museum)</vt:lpstr>
      <vt:lpstr>The Disappearance of Dr Winston (AI RPG Game)</vt:lpstr>
      <vt:lpstr>AI in our modules (2023/2024)</vt:lpstr>
      <vt:lpstr>Creativity and Computing</vt:lpstr>
      <vt:lpstr>Creativity and Computing</vt:lpstr>
      <vt:lpstr>Creativity and Computing  </vt:lpstr>
      <vt:lpstr>Creativity and Computing </vt:lpstr>
      <vt:lpstr>Creativity and Computing </vt:lpstr>
      <vt:lpstr>Creativity and Computing (Assessment)</vt:lpstr>
      <vt:lpstr>Creativity and Computing (Pros and Cons)</vt:lpstr>
      <vt:lpstr>Presentations are not AI-proof - AI Generated Voice</vt:lpstr>
      <vt:lpstr>AI Tools for Voice Cloning</vt:lpstr>
      <vt:lpstr>How can we address the Cons? (Traditional Way)</vt:lpstr>
      <vt:lpstr>The Next Level – Integrating AI in the loop</vt:lpstr>
      <vt:lpstr>Concurrent Design</vt:lpstr>
      <vt:lpstr>Concurrent Design</vt:lpstr>
      <vt:lpstr>Concurrent Design (Assessment)</vt:lpstr>
      <vt:lpstr>Concurrent Design (Pros and Cons)</vt:lpstr>
      <vt:lpstr>The Next Level – Integrating AI in the loop</vt:lpstr>
      <vt:lpstr>Computational Creativity</vt:lpstr>
      <vt:lpstr>Computational Creativity</vt:lpstr>
      <vt:lpstr>Computational Creativity (Assessment)</vt:lpstr>
      <vt:lpstr>Computational Creativity (Pros and Cons)</vt:lpstr>
      <vt:lpstr>The Next Level – Integrating AI in the loop</vt:lpstr>
      <vt:lpstr>Practical Challenges</vt:lpstr>
      <vt:lpstr>Challenges for The Next Level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Creativity</dc:title>
  <dc:creator>Luis Goes</dc:creator>
  <cp:lastModifiedBy>Marco Volpe</cp:lastModifiedBy>
  <cp:revision>350</cp:revision>
  <dcterms:created xsi:type="dcterms:W3CDTF">2021-07-08T09:30:32Z</dcterms:created>
  <dcterms:modified xsi:type="dcterms:W3CDTF">2024-09-17T03:11:12Z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